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0" r:id="rId3"/>
  </p:sldMasterIdLst>
  <p:notesMasterIdLst>
    <p:notesMasterId r:id="rId21"/>
  </p:notesMasterIdLst>
  <p:sldIdLst>
    <p:sldId id="457" r:id="rId4"/>
    <p:sldId id="270" r:id="rId5"/>
    <p:sldId id="494" r:id="rId6"/>
    <p:sldId id="491" r:id="rId7"/>
    <p:sldId id="981" r:id="rId8"/>
    <p:sldId id="259" r:id="rId9"/>
    <p:sldId id="982" r:id="rId10"/>
    <p:sldId id="310" r:id="rId11"/>
    <p:sldId id="983" r:id="rId12"/>
    <p:sldId id="506" r:id="rId13"/>
    <p:sldId id="985" r:id="rId14"/>
    <p:sldId id="477" r:id="rId15"/>
    <p:sldId id="507" r:id="rId16"/>
    <p:sldId id="502" r:id="rId17"/>
    <p:sldId id="980" r:id="rId18"/>
    <p:sldId id="978" r:id="rId19"/>
    <p:sldId id="9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47615E-B083-10F1-5B1C-4A4A23B8A91A}" name="Nick Dreher - MEEA" initials="NDM" userId="S::ndreher@mwalliance.org::21193b0b-96d0-4475-803f-c91a12777a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A551B-F777-4AD4-818B-FF6C08B9D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7FB76-5055-4CB5-BEE5-4029109EC54B}">
      <dgm:prSet custT="1"/>
      <dgm:spPr/>
      <dgm:t>
        <a:bodyPr/>
        <a:lstStyle/>
        <a:p>
          <a:r>
            <a:rPr lang="en-US" sz="2000" b="1" dirty="0">
              <a:latin typeface="+mn-lt"/>
            </a:rPr>
            <a:t>Supports energy-related priorities</a:t>
          </a:r>
          <a:endParaRPr lang="en-US" sz="2000" dirty="0">
            <a:latin typeface="+mn-lt"/>
          </a:endParaRPr>
        </a:p>
      </dgm:t>
    </dgm:pt>
    <dgm:pt modelId="{6179EA86-5FA1-4A12-A231-90876C1223FD}" type="parTrans" cxnId="{A90BCF69-F2EB-426E-B389-76796C765F6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D2A69F-96D6-4859-BEEE-53F071F31BDF}" type="sibTrans" cxnId="{A90BCF69-F2EB-426E-B389-76796C765F6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40CF6D-CEC7-498C-A518-D8B3BE2C6E2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dirty="0">
              <a:latin typeface="+mn-lt"/>
            </a:rPr>
            <a:t>Right-sizes grid and energy demand</a:t>
          </a:r>
          <a:endParaRPr lang="en-US" sz="1600" dirty="0">
            <a:solidFill>
              <a:srgbClr val="70AD47"/>
            </a:solidFill>
            <a:latin typeface="+mn-lt"/>
          </a:endParaRPr>
        </a:p>
      </dgm:t>
    </dgm:pt>
    <dgm:pt modelId="{E4B03B7B-EE4E-4E8B-8263-8F19CBF9BF43}" type="parTrans" cxnId="{4294CA04-C75D-43F7-A686-CF7821B3718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9946034-691A-40CC-B9D9-CCE1020B34E5}" type="sibTrans" cxnId="{4294CA04-C75D-43F7-A686-CF7821B3718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2B0BB4-BD34-4693-8732-83C8D38C79D3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b="1" dirty="0">
              <a:solidFill>
                <a:schemeClr val="accent2"/>
              </a:solidFill>
              <a:latin typeface="+mn-lt"/>
            </a:rPr>
            <a:t>Environmental protection and health: </a:t>
          </a:r>
          <a:r>
            <a:rPr lang="en-US" sz="1600" b="0" dirty="0">
              <a:latin typeface="+mn-lt"/>
            </a:rPr>
            <a:t>avoided/retired generation; </a:t>
          </a:r>
          <a:r>
            <a:rPr lang="en-US" sz="1600" b="1" dirty="0">
              <a:latin typeface="+mn-lt"/>
            </a:rPr>
            <a:t>essential decarbonization pathway</a:t>
          </a:r>
          <a:r>
            <a:rPr lang="en-US" sz="1600" b="0" dirty="0">
              <a:latin typeface="+mn-lt"/>
            </a:rPr>
            <a:t>; improved indoor and outdoor air quality; improved quality of life</a:t>
          </a:r>
        </a:p>
      </dgm:t>
    </dgm:pt>
    <dgm:pt modelId="{35B48669-5CA3-4690-9ED7-F9E75FCD099E}" type="parTrans" cxnId="{9845571D-7446-43C0-AB9E-B4D73C270A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ABB715-9E9D-4E17-BB35-0763F83D05D7}" type="sibTrans" cxnId="{9845571D-7446-43C0-AB9E-B4D73C270A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89B1F0B-BD2F-442B-8AD5-93E9698EC4CD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b="1" dirty="0">
              <a:solidFill>
                <a:schemeClr val="accent2"/>
              </a:solidFill>
              <a:latin typeface="+mn-lt"/>
            </a:rPr>
            <a:t>Equity</a:t>
          </a:r>
          <a:r>
            <a:rPr lang="en-US" sz="1600" b="1" dirty="0">
              <a:latin typeface="+mn-lt"/>
            </a:rPr>
            <a:t>: </a:t>
          </a:r>
          <a:r>
            <a:rPr lang="en-US" sz="1600" b="0" dirty="0">
              <a:latin typeface="+mn-lt"/>
            </a:rPr>
            <a:t>reduced energy burden; reduced bill debt and arrearages; improved housing quality; high-quality job opportunities</a:t>
          </a:r>
        </a:p>
      </dgm:t>
    </dgm:pt>
    <dgm:pt modelId="{7DFC621C-4052-4980-B7A4-AF32ACF65571}" type="parTrans" cxnId="{78E5FB29-AD9C-4D09-8849-FC652E8B4E3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1B33007-63F2-43F7-B557-D6B7D5D8C628}" type="sibTrans" cxnId="{78E5FB29-AD9C-4D09-8849-FC652E8B4E3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E50EA3E-9606-4522-B246-0F9DADAC35FB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dirty="0">
              <a:solidFill>
                <a:schemeClr val="tx1"/>
              </a:solidFill>
              <a:latin typeface="+mn-lt"/>
            </a:rPr>
            <a:t>Supports adoption and integration of emerging technologies and renewables</a:t>
          </a:r>
        </a:p>
      </dgm:t>
    </dgm:pt>
    <dgm:pt modelId="{4800FE2A-5C9A-4CC2-9617-A32F38397312}" type="parTrans" cxnId="{A8ABC675-0D99-434B-A1DD-E87AC7B4BD5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C90CE42-8BA8-4A34-9E0C-23FFA393316D}" type="sibTrans" cxnId="{A8ABC675-0D99-434B-A1DD-E87AC7B4BD5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850B5CA-96EE-4178-8655-57CD6EBF6788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dirty="0">
              <a:solidFill>
                <a:schemeClr val="tx1"/>
              </a:solidFill>
              <a:latin typeface="+mn-lt"/>
            </a:rPr>
            <a:t>Supports grid modernization </a:t>
          </a:r>
        </a:p>
      </dgm:t>
    </dgm:pt>
    <dgm:pt modelId="{32DD0EED-E3FA-4876-8658-E1D53E3E5A4A}" type="parTrans" cxnId="{76721670-4500-478C-8078-9E98DA4869E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2E1C7BB-2090-4ED2-8C64-2B665CFD9610}" type="sibTrans" cxnId="{76721670-4500-478C-8078-9E98DA4869E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C724E3-4A34-4C01-B421-B4B143D58E60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dirty="0">
              <a:solidFill>
                <a:schemeClr val="tx1"/>
              </a:solidFill>
              <a:latin typeface="+mn-lt"/>
            </a:rPr>
            <a:t>Currently lowest-cost resource to meet demand in the Midwest</a:t>
          </a:r>
        </a:p>
      </dgm:t>
    </dgm:pt>
    <dgm:pt modelId="{3084B7C0-E363-44BF-89CE-62411A86332D}" type="parTrans" cxnId="{9E04BCC2-7686-4736-BF04-A5FD9CC7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B38D50E-9C89-4658-85B9-9599B5E0FEA5}" type="sibTrans" cxnId="{9E04BCC2-7686-4736-BF04-A5FD9CC7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FF3E672-88DC-4F4E-940B-8FEE889E7162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latin typeface="+mn-lt"/>
            </a:rPr>
            <a:t>Supports non-energy priorities</a:t>
          </a:r>
          <a:endParaRPr lang="en-US" sz="2000" dirty="0">
            <a:latin typeface="+mn-lt"/>
          </a:endParaRPr>
        </a:p>
      </dgm:t>
    </dgm:pt>
    <dgm:pt modelId="{81B96B62-076F-43DB-B945-2AD6008BF979}" type="sibTrans" cxnId="{68FBA651-9CBC-4F3B-A549-7ABF0E4F09E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51C8CA-0A2A-4207-B487-0FA8CE546BAE}" type="parTrans" cxnId="{68FBA651-9CBC-4F3B-A549-7ABF0E4F09E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BAE068-31BF-4B8C-8D8D-009614DF3F24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b="1" dirty="0">
              <a:solidFill>
                <a:schemeClr val="accent2"/>
              </a:solidFill>
              <a:latin typeface="+mn-lt"/>
            </a:rPr>
            <a:t>Economic development</a:t>
          </a:r>
          <a:r>
            <a:rPr lang="en-US" sz="1600" dirty="0">
              <a:solidFill>
                <a:schemeClr val="accent2"/>
              </a:solidFill>
              <a:latin typeface="+mn-lt"/>
            </a:rPr>
            <a:t>: </a:t>
          </a:r>
          <a:r>
            <a:rPr lang="en-US" sz="1600" dirty="0">
              <a:latin typeface="+mn-lt"/>
            </a:rPr>
            <a:t>local workforce development; reduced business operating costs; business attraction and retention</a:t>
          </a:r>
        </a:p>
      </dgm:t>
    </dgm:pt>
    <dgm:pt modelId="{73C23469-F659-4468-BD48-D47807C68ABD}" type="parTrans" cxnId="{E68EA850-EC9A-4262-B4C8-830E30F29D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3CC5F5E-5A4F-495F-95A7-53F985692B64}" type="sibTrans" cxnId="{E68EA850-EC9A-4262-B4C8-830E30F29D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62FA0B-A96A-467F-8364-08BAA48CD30E}">
      <dgm:prSet custT="1"/>
      <dgm:spPr/>
      <dgm:t>
        <a:bodyPr/>
        <a:lstStyle/>
        <a:p>
          <a:pPr>
            <a:spcAft>
              <a:spcPts val="600"/>
            </a:spcAft>
            <a:buNone/>
          </a:pP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CE9CDA6C-DA28-4AF6-8E47-03EEDF906C10}" type="parTrans" cxnId="{A75FA2FE-CE2E-4E2B-84B7-A42836E55E72}">
      <dgm:prSet/>
      <dgm:spPr/>
      <dgm:t>
        <a:bodyPr/>
        <a:lstStyle/>
        <a:p>
          <a:endParaRPr lang="en-US"/>
        </a:p>
      </dgm:t>
    </dgm:pt>
    <dgm:pt modelId="{4B14272E-9204-4305-B1E7-51CCB85CD237}" type="sibTrans" cxnId="{A75FA2FE-CE2E-4E2B-84B7-A42836E55E72}">
      <dgm:prSet/>
      <dgm:spPr/>
      <dgm:t>
        <a:bodyPr/>
        <a:lstStyle/>
        <a:p>
          <a:endParaRPr lang="en-US"/>
        </a:p>
      </dgm:t>
    </dgm:pt>
    <dgm:pt modelId="{3FCA675F-EA0B-4C7E-9DBD-BC9259B49632}" type="pres">
      <dgm:prSet presAssocID="{FF3A551B-F777-4AD4-818B-FF6C08B9D077}" presName="linear" presStyleCnt="0">
        <dgm:presLayoutVars>
          <dgm:animLvl val="lvl"/>
          <dgm:resizeHandles val="exact"/>
        </dgm:presLayoutVars>
      </dgm:prSet>
      <dgm:spPr/>
    </dgm:pt>
    <dgm:pt modelId="{B9A2DBB2-0D29-44E4-9F71-C5611E11B2E0}" type="pres">
      <dgm:prSet presAssocID="{D237FB76-5055-4CB5-BEE5-4029109EC54B}" presName="parentText" presStyleLbl="node1" presStyleIdx="0" presStyleCnt="2" custScaleY="52036">
        <dgm:presLayoutVars>
          <dgm:chMax val="0"/>
          <dgm:bulletEnabled val="1"/>
        </dgm:presLayoutVars>
      </dgm:prSet>
      <dgm:spPr/>
    </dgm:pt>
    <dgm:pt modelId="{1D9E31C7-D2D9-4FEA-840D-017DB9C56E80}" type="pres">
      <dgm:prSet presAssocID="{D237FB76-5055-4CB5-BEE5-4029109EC54B}" presName="childText" presStyleLbl="revTx" presStyleIdx="0" presStyleCnt="2">
        <dgm:presLayoutVars>
          <dgm:bulletEnabled val="1"/>
        </dgm:presLayoutVars>
      </dgm:prSet>
      <dgm:spPr/>
    </dgm:pt>
    <dgm:pt modelId="{7CEBE954-5D8D-4843-98B2-2FEE8C8ACCA7}" type="pres">
      <dgm:prSet presAssocID="{1FF3E672-88DC-4F4E-940B-8FEE889E7162}" presName="parentText" presStyleLbl="node1" presStyleIdx="1" presStyleCnt="2" custScaleY="41324">
        <dgm:presLayoutVars>
          <dgm:chMax val="0"/>
          <dgm:bulletEnabled val="1"/>
        </dgm:presLayoutVars>
      </dgm:prSet>
      <dgm:spPr/>
    </dgm:pt>
    <dgm:pt modelId="{D5896DE6-140C-48D4-A1EF-655BBCB467F2}" type="pres">
      <dgm:prSet presAssocID="{1FF3E672-88DC-4F4E-940B-8FEE889E716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294CA04-C75D-43F7-A686-CF7821B37185}" srcId="{D237FB76-5055-4CB5-BEE5-4029109EC54B}" destId="{5440CF6D-CEC7-498C-A518-D8B3BE2C6E21}" srcOrd="0" destOrd="0" parTransId="{E4B03B7B-EE4E-4E8B-8263-8F19CBF9BF43}" sibTransId="{69946034-691A-40CC-B9D9-CCE1020B34E5}"/>
    <dgm:cxn modelId="{9845571D-7446-43C0-AB9E-B4D73C270A7A}" srcId="{1FF3E672-88DC-4F4E-940B-8FEE889E7162}" destId="{F72B0BB4-BD34-4693-8732-83C8D38C79D3}" srcOrd="0" destOrd="0" parTransId="{35B48669-5CA3-4690-9ED7-F9E75FCD099E}" sibTransId="{F0ABB715-9E9D-4E17-BB35-0763F83D05D7}"/>
    <dgm:cxn modelId="{78E5FB29-AD9C-4D09-8849-FC652E8B4E3C}" srcId="{1FF3E672-88DC-4F4E-940B-8FEE889E7162}" destId="{189B1F0B-BD2F-442B-8AD5-93E9698EC4CD}" srcOrd="2" destOrd="0" parTransId="{7DFC621C-4052-4980-B7A4-AF32ACF65571}" sibTransId="{11B33007-63F2-43F7-B557-D6B7D5D8C628}"/>
    <dgm:cxn modelId="{08A9C333-0AF1-4B75-9C3D-B4AB8F5DE454}" type="presOf" srcId="{1FF3E672-88DC-4F4E-940B-8FEE889E7162}" destId="{7CEBE954-5D8D-4843-98B2-2FEE8C8ACCA7}" srcOrd="0" destOrd="0" presId="urn:microsoft.com/office/officeart/2005/8/layout/vList2"/>
    <dgm:cxn modelId="{0630C238-7451-4F8C-B898-063744A8C966}" type="presOf" srcId="{65C724E3-4A34-4C01-B421-B4B143D58E60}" destId="{1D9E31C7-D2D9-4FEA-840D-017DB9C56E80}" srcOrd="0" destOrd="3" presId="urn:microsoft.com/office/officeart/2005/8/layout/vList2"/>
    <dgm:cxn modelId="{A892973F-34DE-4DDC-87D8-D772511C98D5}" type="presOf" srcId="{0662FA0B-A96A-467F-8364-08BAA48CD30E}" destId="{1D9E31C7-D2D9-4FEA-840D-017DB9C56E80}" srcOrd="0" destOrd="4" presId="urn:microsoft.com/office/officeart/2005/8/layout/vList2"/>
    <dgm:cxn modelId="{A90BCF69-F2EB-426E-B389-76796C765F6F}" srcId="{FF3A551B-F777-4AD4-818B-FF6C08B9D077}" destId="{D237FB76-5055-4CB5-BEE5-4029109EC54B}" srcOrd="0" destOrd="0" parTransId="{6179EA86-5FA1-4A12-A231-90876C1223FD}" sibTransId="{9CD2A69F-96D6-4859-BEEE-53F071F31BDF}"/>
    <dgm:cxn modelId="{76721670-4500-478C-8078-9E98DA4869EF}" srcId="{D237FB76-5055-4CB5-BEE5-4029109EC54B}" destId="{F850B5CA-96EE-4178-8655-57CD6EBF6788}" srcOrd="2" destOrd="0" parTransId="{32DD0EED-E3FA-4876-8658-E1D53E3E5A4A}" sibTransId="{D2E1C7BB-2090-4ED2-8C64-2B665CFD9610}"/>
    <dgm:cxn modelId="{E68EA850-EC9A-4262-B4C8-830E30F29DCD}" srcId="{1FF3E672-88DC-4F4E-940B-8FEE889E7162}" destId="{14BAE068-31BF-4B8C-8D8D-009614DF3F24}" srcOrd="1" destOrd="0" parTransId="{73C23469-F659-4468-BD48-D47807C68ABD}" sibTransId="{A3CC5F5E-5A4F-495F-95A7-53F985692B64}"/>
    <dgm:cxn modelId="{68FBA651-9CBC-4F3B-A549-7ABF0E4F09E8}" srcId="{FF3A551B-F777-4AD4-818B-FF6C08B9D077}" destId="{1FF3E672-88DC-4F4E-940B-8FEE889E7162}" srcOrd="1" destOrd="0" parTransId="{6851C8CA-0A2A-4207-B487-0FA8CE546BAE}" sibTransId="{81B96B62-076F-43DB-B945-2AD6008BF979}"/>
    <dgm:cxn modelId="{74817C73-5591-4E7E-B05F-5D4124788A06}" type="presOf" srcId="{D237FB76-5055-4CB5-BEE5-4029109EC54B}" destId="{B9A2DBB2-0D29-44E4-9F71-C5611E11B2E0}" srcOrd="0" destOrd="0" presId="urn:microsoft.com/office/officeart/2005/8/layout/vList2"/>
    <dgm:cxn modelId="{A8ABC675-0D99-434B-A1DD-E87AC7B4BD57}" srcId="{D237FB76-5055-4CB5-BEE5-4029109EC54B}" destId="{FE50EA3E-9606-4522-B246-0F9DADAC35FB}" srcOrd="1" destOrd="0" parTransId="{4800FE2A-5C9A-4CC2-9617-A32F38397312}" sibTransId="{CC90CE42-8BA8-4A34-9E0C-23FFA393316D}"/>
    <dgm:cxn modelId="{F1049591-996D-463B-A1C0-0F8C07F7E37B}" type="presOf" srcId="{FF3A551B-F777-4AD4-818B-FF6C08B9D077}" destId="{3FCA675F-EA0B-4C7E-9DBD-BC9259B49632}" srcOrd="0" destOrd="0" presId="urn:microsoft.com/office/officeart/2005/8/layout/vList2"/>
    <dgm:cxn modelId="{49F0B693-EA47-4171-952D-CE681F84928E}" type="presOf" srcId="{FE50EA3E-9606-4522-B246-0F9DADAC35FB}" destId="{1D9E31C7-D2D9-4FEA-840D-017DB9C56E80}" srcOrd="0" destOrd="1" presId="urn:microsoft.com/office/officeart/2005/8/layout/vList2"/>
    <dgm:cxn modelId="{CD56C493-2FBE-4540-A354-C5B8FB0F072A}" type="presOf" srcId="{F72B0BB4-BD34-4693-8732-83C8D38C79D3}" destId="{D5896DE6-140C-48D4-A1EF-655BBCB467F2}" srcOrd="0" destOrd="0" presId="urn:microsoft.com/office/officeart/2005/8/layout/vList2"/>
    <dgm:cxn modelId="{9E235394-AE95-46B7-A1E8-B9A3B7971C7A}" type="presOf" srcId="{14BAE068-31BF-4B8C-8D8D-009614DF3F24}" destId="{D5896DE6-140C-48D4-A1EF-655BBCB467F2}" srcOrd="0" destOrd="1" presId="urn:microsoft.com/office/officeart/2005/8/layout/vList2"/>
    <dgm:cxn modelId="{7EAD22A2-BE2F-4514-8731-1151DAC319D2}" type="presOf" srcId="{5440CF6D-CEC7-498C-A518-D8B3BE2C6E21}" destId="{1D9E31C7-D2D9-4FEA-840D-017DB9C56E80}" srcOrd="0" destOrd="0" presId="urn:microsoft.com/office/officeart/2005/8/layout/vList2"/>
    <dgm:cxn modelId="{9E04BCC2-7686-4736-BF04-A5FD9CC73927}" srcId="{D237FB76-5055-4CB5-BEE5-4029109EC54B}" destId="{65C724E3-4A34-4C01-B421-B4B143D58E60}" srcOrd="3" destOrd="0" parTransId="{3084B7C0-E363-44BF-89CE-62411A86332D}" sibTransId="{4B38D50E-9C89-4658-85B9-9599B5E0FEA5}"/>
    <dgm:cxn modelId="{E410AFE5-3D2F-4DF6-845F-CD8FA161A196}" type="presOf" srcId="{F850B5CA-96EE-4178-8655-57CD6EBF6788}" destId="{1D9E31C7-D2D9-4FEA-840D-017DB9C56E80}" srcOrd="0" destOrd="2" presId="urn:microsoft.com/office/officeart/2005/8/layout/vList2"/>
    <dgm:cxn modelId="{83EBCAE9-F14B-48E1-9CEC-76F952E1C698}" type="presOf" srcId="{189B1F0B-BD2F-442B-8AD5-93E9698EC4CD}" destId="{D5896DE6-140C-48D4-A1EF-655BBCB467F2}" srcOrd="0" destOrd="2" presId="urn:microsoft.com/office/officeart/2005/8/layout/vList2"/>
    <dgm:cxn modelId="{A75FA2FE-CE2E-4E2B-84B7-A42836E55E72}" srcId="{D237FB76-5055-4CB5-BEE5-4029109EC54B}" destId="{0662FA0B-A96A-467F-8364-08BAA48CD30E}" srcOrd="4" destOrd="0" parTransId="{CE9CDA6C-DA28-4AF6-8E47-03EEDF906C10}" sibTransId="{4B14272E-9204-4305-B1E7-51CCB85CD237}"/>
    <dgm:cxn modelId="{FB83EC57-2CE4-4BD0-9357-9D53D7A3A517}" type="presParOf" srcId="{3FCA675F-EA0B-4C7E-9DBD-BC9259B49632}" destId="{B9A2DBB2-0D29-44E4-9F71-C5611E11B2E0}" srcOrd="0" destOrd="0" presId="urn:microsoft.com/office/officeart/2005/8/layout/vList2"/>
    <dgm:cxn modelId="{67765645-DC7D-45E0-AF6B-D4B8A919C07C}" type="presParOf" srcId="{3FCA675F-EA0B-4C7E-9DBD-BC9259B49632}" destId="{1D9E31C7-D2D9-4FEA-840D-017DB9C56E80}" srcOrd="1" destOrd="0" presId="urn:microsoft.com/office/officeart/2005/8/layout/vList2"/>
    <dgm:cxn modelId="{9484DBA1-7B4F-4D1A-842B-01684E5C333E}" type="presParOf" srcId="{3FCA675F-EA0B-4C7E-9DBD-BC9259B49632}" destId="{7CEBE954-5D8D-4843-98B2-2FEE8C8ACCA7}" srcOrd="2" destOrd="0" presId="urn:microsoft.com/office/officeart/2005/8/layout/vList2"/>
    <dgm:cxn modelId="{0111727A-EF95-4795-9CA4-5C67B157D0F3}" type="presParOf" srcId="{3FCA675F-EA0B-4C7E-9DBD-BC9259B49632}" destId="{D5896DE6-140C-48D4-A1EF-655BBCB467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A32DB-69EA-43AA-BBD1-EEE51A072E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F3BB5-9F44-48D1-A64E-2FAC2ED040F0}">
      <dgm:prSet custT="1"/>
      <dgm:spPr/>
      <dgm:t>
        <a:bodyPr/>
        <a:lstStyle/>
        <a:p>
          <a:pPr algn="ctr"/>
          <a:r>
            <a:rPr lang="en-US" sz="1400" b="1" dirty="0"/>
            <a:t>2010</a:t>
          </a:r>
          <a:r>
            <a:rPr lang="en-US" sz="1400" dirty="0"/>
            <a:t>: IPA amended; Gas savings goals established</a:t>
          </a:r>
        </a:p>
      </dgm:t>
    </dgm:pt>
    <dgm:pt modelId="{CF10F675-1311-4ED2-8C71-E611904E7FEA}" type="parTrans" cxnId="{F2C97C06-2E49-440B-8ADA-460ECECC8E0D}">
      <dgm:prSet/>
      <dgm:spPr/>
      <dgm:t>
        <a:bodyPr/>
        <a:lstStyle/>
        <a:p>
          <a:pPr algn="ctr"/>
          <a:endParaRPr lang="en-US" sz="1400"/>
        </a:p>
      </dgm:t>
    </dgm:pt>
    <dgm:pt modelId="{32A81B2F-513C-433C-8032-F442EA3C376B}" type="sibTrans" cxnId="{F2C97C06-2E49-440B-8ADA-460ECECC8E0D}">
      <dgm:prSet/>
      <dgm:spPr/>
      <dgm:t>
        <a:bodyPr/>
        <a:lstStyle/>
        <a:p>
          <a:pPr algn="ctr"/>
          <a:endParaRPr lang="en-US" sz="1400"/>
        </a:p>
      </dgm:t>
    </dgm:pt>
    <dgm:pt modelId="{F9BA0E53-D240-4906-92CC-679992BCEC6B}">
      <dgm:prSet custT="1"/>
      <dgm:spPr/>
      <dgm:t>
        <a:bodyPr/>
        <a:lstStyle/>
        <a:p>
          <a:pPr algn="ctr"/>
          <a:r>
            <a:rPr lang="en-US" sz="1400" b="1" dirty="0"/>
            <a:t>2016</a:t>
          </a:r>
          <a:r>
            <a:rPr lang="en-US" sz="1400" dirty="0"/>
            <a:t>: FEJA; New electricity savings requirements</a:t>
          </a:r>
        </a:p>
      </dgm:t>
    </dgm:pt>
    <dgm:pt modelId="{71D78AAF-0C16-4020-8926-DF2C40C85C00}" type="parTrans" cxnId="{7E26A433-CE46-40A0-ADF7-8F35D75F562C}">
      <dgm:prSet/>
      <dgm:spPr/>
      <dgm:t>
        <a:bodyPr/>
        <a:lstStyle/>
        <a:p>
          <a:pPr algn="ctr"/>
          <a:endParaRPr lang="en-US" sz="1400"/>
        </a:p>
      </dgm:t>
    </dgm:pt>
    <dgm:pt modelId="{D71E816C-8CC5-42AE-8CAF-C0C73A2742C6}" type="sibTrans" cxnId="{7E26A433-CE46-40A0-ADF7-8F35D75F562C}">
      <dgm:prSet/>
      <dgm:spPr/>
      <dgm:t>
        <a:bodyPr/>
        <a:lstStyle/>
        <a:p>
          <a:pPr algn="ctr"/>
          <a:endParaRPr lang="en-US" sz="1400"/>
        </a:p>
      </dgm:t>
    </dgm:pt>
    <dgm:pt modelId="{E88AA55D-D930-4E6D-BB9C-910BF8DCD2A2}">
      <dgm:prSet custT="1"/>
      <dgm:spPr/>
      <dgm:t>
        <a:bodyPr/>
        <a:lstStyle/>
        <a:p>
          <a:pPr algn="ctr"/>
          <a:r>
            <a:rPr lang="en-US" sz="1400" b="1" dirty="0"/>
            <a:t>2021</a:t>
          </a:r>
          <a:r>
            <a:rPr lang="en-US" sz="1400" dirty="0"/>
            <a:t>: CEJA; Extended savings goals &amp; decarbonization; Expanded programs</a:t>
          </a:r>
        </a:p>
      </dgm:t>
    </dgm:pt>
    <dgm:pt modelId="{AEC7445F-C3CF-4F53-91F8-29F29A84C9BA}" type="parTrans" cxnId="{A28F6358-51BC-4152-9CF7-18B52946EA2A}">
      <dgm:prSet/>
      <dgm:spPr/>
      <dgm:t>
        <a:bodyPr/>
        <a:lstStyle/>
        <a:p>
          <a:pPr algn="ctr"/>
          <a:endParaRPr lang="en-US" sz="1400"/>
        </a:p>
      </dgm:t>
    </dgm:pt>
    <dgm:pt modelId="{82F276CE-7D7E-4326-8721-EB07FDF0E75B}" type="sibTrans" cxnId="{A28F6358-51BC-4152-9CF7-18B52946EA2A}">
      <dgm:prSet/>
      <dgm:spPr/>
      <dgm:t>
        <a:bodyPr/>
        <a:lstStyle/>
        <a:p>
          <a:pPr algn="ctr"/>
          <a:endParaRPr lang="en-US" sz="1400"/>
        </a:p>
      </dgm:t>
    </dgm:pt>
    <dgm:pt modelId="{33007AB3-CAD0-4F7A-9A36-63707C041A98}">
      <dgm:prSet custT="1"/>
      <dgm:spPr/>
      <dgm:t>
        <a:bodyPr/>
        <a:lstStyle/>
        <a:p>
          <a:pPr algn="ctr"/>
          <a:r>
            <a:rPr lang="en-US" sz="1400" b="1" dirty="0"/>
            <a:t>2007</a:t>
          </a:r>
          <a:r>
            <a:rPr lang="en-US" sz="1400" dirty="0"/>
            <a:t>: Illinois Power Agency (IPA) Act</a:t>
          </a:r>
        </a:p>
      </dgm:t>
    </dgm:pt>
    <dgm:pt modelId="{C666A54F-03F0-4B71-9246-BB705C5887A6}" type="sibTrans" cxnId="{C91B84EC-0B36-474B-8AFE-90997C713944}">
      <dgm:prSet/>
      <dgm:spPr/>
      <dgm:t>
        <a:bodyPr/>
        <a:lstStyle/>
        <a:p>
          <a:pPr algn="ctr"/>
          <a:endParaRPr lang="en-US" sz="1400"/>
        </a:p>
      </dgm:t>
    </dgm:pt>
    <dgm:pt modelId="{645239A7-6C1A-4398-9A99-3AB2FB55D257}" type="parTrans" cxnId="{C91B84EC-0B36-474B-8AFE-90997C713944}">
      <dgm:prSet/>
      <dgm:spPr/>
      <dgm:t>
        <a:bodyPr/>
        <a:lstStyle/>
        <a:p>
          <a:pPr algn="ctr"/>
          <a:endParaRPr lang="en-US" sz="1400"/>
        </a:p>
      </dgm:t>
    </dgm:pt>
    <dgm:pt modelId="{74E2FB26-8DDD-4D5C-AEA0-10D9EEFE78CF}" type="pres">
      <dgm:prSet presAssocID="{885A32DB-69EA-43AA-BBD1-EEE51A072E75}" presName="CompostProcess" presStyleCnt="0">
        <dgm:presLayoutVars>
          <dgm:dir/>
          <dgm:resizeHandles val="exact"/>
        </dgm:presLayoutVars>
      </dgm:prSet>
      <dgm:spPr/>
    </dgm:pt>
    <dgm:pt modelId="{30315123-A6DB-4214-96CF-E87DECF69E06}" type="pres">
      <dgm:prSet presAssocID="{885A32DB-69EA-43AA-BBD1-EEE51A072E75}" presName="arrow" presStyleLbl="bgShp" presStyleIdx="0" presStyleCnt="1"/>
      <dgm:spPr/>
    </dgm:pt>
    <dgm:pt modelId="{AF902030-AE6E-4F69-B4C1-37FB805A70BE}" type="pres">
      <dgm:prSet presAssocID="{885A32DB-69EA-43AA-BBD1-EEE51A072E75}" presName="linearProcess" presStyleCnt="0"/>
      <dgm:spPr/>
    </dgm:pt>
    <dgm:pt modelId="{265B72B1-C913-4BEE-8D6D-05751FF40065}" type="pres">
      <dgm:prSet presAssocID="{33007AB3-CAD0-4F7A-9A36-63707C041A98}" presName="textNode" presStyleLbl="node1" presStyleIdx="0" presStyleCnt="4">
        <dgm:presLayoutVars>
          <dgm:bulletEnabled val="1"/>
        </dgm:presLayoutVars>
      </dgm:prSet>
      <dgm:spPr/>
    </dgm:pt>
    <dgm:pt modelId="{71F1F9A3-EB01-4294-A2E6-6DF77733637A}" type="pres">
      <dgm:prSet presAssocID="{C666A54F-03F0-4B71-9246-BB705C5887A6}" presName="sibTrans" presStyleCnt="0"/>
      <dgm:spPr/>
    </dgm:pt>
    <dgm:pt modelId="{FA65017D-CC5C-4286-B501-D709003704C8}" type="pres">
      <dgm:prSet presAssocID="{C7CF3BB5-9F44-48D1-A64E-2FAC2ED040F0}" presName="textNode" presStyleLbl="node1" presStyleIdx="1" presStyleCnt="4">
        <dgm:presLayoutVars>
          <dgm:bulletEnabled val="1"/>
        </dgm:presLayoutVars>
      </dgm:prSet>
      <dgm:spPr/>
    </dgm:pt>
    <dgm:pt modelId="{9F9C3B66-07FC-4A9F-BCE9-1D103D237780}" type="pres">
      <dgm:prSet presAssocID="{32A81B2F-513C-433C-8032-F442EA3C376B}" presName="sibTrans" presStyleCnt="0"/>
      <dgm:spPr/>
    </dgm:pt>
    <dgm:pt modelId="{119B73FA-DB7D-45A1-A9DB-4528820A220F}" type="pres">
      <dgm:prSet presAssocID="{F9BA0E53-D240-4906-92CC-679992BCEC6B}" presName="textNode" presStyleLbl="node1" presStyleIdx="2" presStyleCnt="4">
        <dgm:presLayoutVars>
          <dgm:bulletEnabled val="1"/>
        </dgm:presLayoutVars>
      </dgm:prSet>
      <dgm:spPr/>
    </dgm:pt>
    <dgm:pt modelId="{8141F6FA-9055-44AC-AEC6-46A1EE2BA9F4}" type="pres">
      <dgm:prSet presAssocID="{D71E816C-8CC5-42AE-8CAF-C0C73A2742C6}" presName="sibTrans" presStyleCnt="0"/>
      <dgm:spPr/>
    </dgm:pt>
    <dgm:pt modelId="{00B5F566-24B8-4BB2-9D7C-82FEF6036272}" type="pres">
      <dgm:prSet presAssocID="{E88AA55D-D930-4E6D-BB9C-910BF8DCD2A2}" presName="textNode" presStyleLbl="node1" presStyleIdx="3" presStyleCnt="4" custScaleX="117159">
        <dgm:presLayoutVars>
          <dgm:bulletEnabled val="1"/>
        </dgm:presLayoutVars>
      </dgm:prSet>
      <dgm:spPr/>
    </dgm:pt>
  </dgm:ptLst>
  <dgm:cxnLst>
    <dgm:cxn modelId="{F2C97C06-2E49-440B-8ADA-460ECECC8E0D}" srcId="{885A32DB-69EA-43AA-BBD1-EEE51A072E75}" destId="{C7CF3BB5-9F44-48D1-A64E-2FAC2ED040F0}" srcOrd="1" destOrd="0" parTransId="{CF10F675-1311-4ED2-8C71-E611904E7FEA}" sibTransId="{32A81B2F-513C-433C-8032-F442EA3C376B}"/>
    <dgm:cxn modelId="{7E26A433-CE46-40A0-ADF7-8F35D75F562C}" srcId="{885A32DB-69EA-43AA-BBD1-EEE51A072E75}" destId="{F9BA0E53-D240-4906-92CC-679992BCEC6B}" srcOrd="2" destOrd="0" parTransId="{71D78AAF-0C16-4020-8926-DF2C40C85C00}" sibTransId="{D71E816C-8CC5-42AE-8CAF-C0C73A2742C6}"/>
    <dgm:cxn modelId="{A28F6358-51BC-4152-9CF7-18B52946EA2A}" srcId="{885A32DB-69EA-43AA-BBD1-EEE51A072E75}" destId="{E88AA55D-D930-4E6D-BB9C-910BF8DCD2A2}" srcOrd="3" destOrd="0" parTransId="{AEC7445F-C3CF-4F53-91F8-29F29A84C9BA}" sibTransId="{82F276CE-7D7E-4326-8721-EB07FDF0E75B}"/>
    <dgm:cxn modelId="{4B3EB6B1-4D1C-491F-BF84-AE0ED72372A9}" type="presOf" srcId="{F9BA0E53-D240-4906-92CC-679992BCEC6B}" destId="{119B73FA-DB7D-45A1-A9DB-4528820A220F}" srcOrd="0" destOrd="0" presId="urn:microsoft.com/office/officeart/2005/8/layout/hProcess9"/>
    <dgm:cxn modelId="{46278FD4-9869-4A67-BA06-A04A4804AE57}" type="presOf" srcId="{E88AA55D-D930-4E6D-BB9C-910BF8DCD2A2}" destId="{00B5F566-24B8-4BB2-9D7C-82FEF6036272}" srcOrd="0" destOrd="0" presId="urn:microsoft.com/office/officeart/2005/8/layout/hProcess9"/>
    <dgm:cxn modelId="{14DA6AD5-F92D-463F-91A9-E3FD601AA698}" type="presOf" srcId="{33007AB3-CAD0-4F7A-9A36-63707C041A98}" destId="{265B72B1-C913-4BEE-8D6D-05751FF40065}" srcOrd="0" destOrd="0" presId="urn:microsoft.com/office/officeart/2005/8/layout/hProcess9"/>
    <dgm:cxn modelId="{DF45A8DE-5049-473D-975D-7DA6EF19199B}" type="presOf" srcId="{885A32DB-69EA-43AA-BBD1-EEE51A072E75}" destId="{74E2FB26-8DDD-4D5C-AEA0-10D9EEFE78CF}" srcOrd="0" destOrd="0" presId="urn:microsoft.com/office/officeart/2005/8/layout/hProcess9"/>
    <dgm:cxn modelId="{C91B84EC-0B36-474B-8AFE-90997C713944}" srcId="{885A32DB-69EA-43AA-BBD1-EEE51A072E75}" destId="{33007AB3-CAD0-4F7A-9A36-63707C041A98}" srcOrd="0" destOrd="0" parTransId="{645239A7-6C1A-4398-9A99-3AB2FB55D257}" sibTransId="{C666A54F-03F0-4B71-9246-BB705C5887A6}"/>
    <dgm:cxn modelId="{BA1E95F8-A77F-4355-BE93-24AAB0727363}" type="presOf" srcId="{C7CF3BB5-9F44-48D1-A64E-2FAC2ED040F0}" destId="{FA65017D-CC5C-4286-B501-D709003704C8}" srcOrd="0" destOrd="0" presId="urn:microsoft.com/office/officeart/2005/8/layout/hProcess9"/>
    <dgm:cxn modelId="{C7E4E021-5973-45BE-A27B-118EF0EECD34}" type="presParOf" srcId="{74E2FB26-8DDD-4D5C-AEA0-10D9EEFE78CF}" destId="{30315123-A6DB-4214-96CF-E87DECF69E06}" srcOrd="0" destOrd="0" presId="urn:microsoft.com/office/officeart/2005/8/layout/hProcess9"/>
    <dgm:cxn modelId="{3427933E-8BA7-4797-B889-810F86DB23EB}" type="presParOf" srcId="{74E2FB26-8DDD-4D5C-AEA0-10D9EEFE78CF}" destId="{AF902030-AE6E-4F69-B4C1-37FB805A70BE}" srcOrd="1" destOrd="0" presId="urn:microsoft.com/office/officeart/2005/8/layout/hProcess9"/>
    <dgm:cxn modelId="{A0CAEF7E-C6CB-496B-B4B0-585999F3E141}" type="presParOf" srcId="{AF902030-AE6E-4F69-B4C1-37FB805A70BE}" destId="{265B72B1-C913-4BEE-8D6D-05751FF40065}" srcOrd="0" destOrd="0" presId="urn:microsoft.com/office/officeart/2005/8/layout/hProcess9"/>
    <dgm:cxn modelId="{F49A2170-1EC4-4EEF-98E2-DE35E2DFA3DA}" type="presParOf" srcId="{AF902030-AE6E-4F69-B4C1-37FB805A70BE}" destId="{71F1F9A3-EB01-4294-A2E6-6DF77733637A}" srcOrd="1" destOrd="0" presId="urn:microsoft.com/office/officeart/2005/8/layout/hProcess9"/>
    <dgm:cxn modelId="{032880F4-3B71-4A96-B264-4DF7948B2FC8}" type="presParOf" srcId="{AF902030-AE6E-4F69-B4C1-37FB805A70BE}" destId="{FA65017D-CC5C-4286-B501-D709003704C8}" srcOrd="2" destOrd="0" presId="urn:microsoft.com/office/officeart/2005/8/layout/hProcess9"/>
    <dgm:cxn modelId="{4A669E62-96C0-469B-9B21-EF723DCF4CBA}" type="presParOf" srcId="{AF902030-AE6E-4F69-B4C1-37FB805A70BE}" destId="{9F9C3B66-07FC-4A9F-BCE9-1D103D237780}" srcOrd="3" destOrd="0" presId="urn:microsoft.com/office/officeart/2005/8/layout/hProcess9"/>
    <dgm:cxn modelId="{CD5B1A06-4769-4EC3-BF9C-A2490D28C16D}" type="presParOf" srcId="{AF902030-AE6E-4F69-B4C1-37FB805A70BE}" destId="{119B73FA-DB7D-45A1-A9DB-4528820A220F}" srcOrd="4" destOrd="0" presId="urn:microsoft.com/office/officeart/2005/8/layout/hProcess9"/>
    <dgm:cxn modelId="{D0F86429-A55C-44B9-85F0-76B5D01924E2}" type="presParOf" srcId="{AF902030-AE6E-4F69-B4C1-37FB805A70BE}" destId="{8141F6FA-9055-44AC-AEC6-46A1EE2BA9F4}" srcOrd="5" destOrd="0" presId="urn:microsoft.com/office/officeart/2005/8/layout/hProcess9"/>
    <dgm:cxn modelId="{EB874C6B-9794-45BC-B271-5DF1DA216EB5}" type="presParOf" srcId="{AF902030-AE6E-4F69-B4C1-37FB805A70BE}" destId="{00B5F566-24B8-4BB2-9D7C-82FEF603627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3B8AD-0C61-405F-8FD3-3E5E6B82982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DAE99-5E68-4E97-AF80-F192BA2F12BC}">
      <dgm:prSet/>
      <dgm:spPr/>
      <dgm:t>
        <a:bodyPr/>
        <a:lstStyle/>
        <a:p>
          <a:r>
            <a:rPr lang="en-US" dirty="0"/>
            <a:t>Single-Family Homes</a:t>
          </a:r>
        </a:p>
      </dgm:t>
    </dgm:pt>
    <dgm:pt modelId="{87082DFC-D0F5-4B7B-A732-1B86417D070A}" type="sibTrans" cxnId="{12FE3A9F-C7C2-47D3-91B9-2DA087F92C2B}">
      <dgm:prSet/>
      <dgm:spPr/>
      <dgm:t>
        <a:bodyPr/>
        <a:lstStyle/>
        <a:p>
          <a:endParaRPr lang="en-US"/>
        </a:p>
      </dgm:t>
    </dgm:pt>
    <dgm:pt modelId="{0F9119BC-DF09-433B-A552-B91EF0A923A2}" type="parTrans" cxnId="{12FE3A9F-C7C2-47D3-91B9-2DA087F92C2B}">
      <dgm:prSet/>
      <dgm:spPr/>
      <dgm:t>
        <a:bodyPr/>
        <a:lstStyle/>
        <a:p>
          <a:endParaRPr lang="en-US"/>
        </a:p>
      </dgm:t>
    </dgm:pt>
    <dgm:pt modelId="{FA86DB45-1A1C-48FF-A6D7-B7FEA9CD879D}">
      <dgm:prSet custT="1"/>
      <dgm:spPr/>
      <dgm:t>
        <a:bodyPr/>
        <a:lstStyle/>
        <a:p>
          <a:r>
            <a:rPr lang="en-US" sz="1400" dirty="0"/>
            <a:t> Energy assessments, direct install kits, appliance recycling </a:t>
          </a:r>
        </a:p>
      </dgm:t>
    </dgm:pt>
    <dgm:pt modelId="{CF04AE16-0D72-4C5B-A6C6-31681EF0FD82}" type="sibTrans" cxnId="{12B03061-B1D1-4448-8F4C-2E31C672FE3C}">
      <dgm:prSet/>
      <dgm:spPr/>
      <dgm:t>
        <a:bodyPr/>
        <a:lstStyle/>
        <a:p>
          <a:endParaRPr lang="en-US"/>
        </a:p>
      </dgm:t>
    </dgm:pt>
    <dgm:pt modelId="{C355BA6C-C31A-421F-B0E3-5903B174E6F2}" type="parTrans" cxnId="{12B03061-B1D1-4448-8F4C-2E31C672FE3C}">
      <dgm:prSet/>
      <dgm:spPr/>
      <dgm:t>
        <a:bodyPr/>
        <a:lstStyle/>
        <a:p>
          <a:endParaRPr lang="en-US"/>
        </a:p>
      </dgm:t>
    </dgm:pt>
    <dgm:pt modelId="{9ED7E723-FFC7-4A27-B8C0-424CD45C6E76}">
      <dgm:prSet custT="1"/>
      <dgm:spPr/>
      <dgm:t>
        <a:bodyPr/>
        <a:lstStyle/>
        <a:p>
          <a:r>
            <a:rPr lang="en-US" sz="2300" dirty="0"/>
            <a:t>Commercial Buildings</a:t>
          </a:r>
          <a:endParaRPr lang="en-US" sz="2300" b="0" dirty="0"/>
        </a:p>
      </dgm:t>
    </dgm:pt>
    <dgm:pt modelId="{143E7A4E-4334-44C1-B31B-25FCFCB4233B}" type="parTrans" cxnId="{5BBC4276-14AD-4C82-AC08-37E3797113B9}">
      <dgm:prSet/>
      <dgm:spPr/>
      <dgm:t>
        <a:bodyPr/>
        <a:lstStyle/>
        <a:p>
          <a:endParaRPr lang="en-US"/>
        </a:p>
      </dgm:t>
    </dgm:pt>
    <dgm:pt modelId="{382F9CA2-6E2B-4345-A519-AECA09010CAB}" type="sibTrans" cxnId="{5BBC4276-14AD-4C82-AC08-37E3797113B9}">
      <dgm:prSet/>
      <dgm:spPr/>
      <dgm:t>
        <a:bodyPr/>
        <a:lstStyle/>
        <a:p>
          <a:endParaRPr lang="en-US"/>
        </a:p>
      </dgm:t>
    </dgm:pt>
    <dgm:pt modelId="{84B45035-97C8-413F-B872-8B782D45DD63}">
      <dgm:prSet custT="1"/>
      <dgm:spPr/>
      <dgm:t>
        <a:bodyPr/>
        <a:lstStyle/>
        <a:p>
          <a:r>
            <a:rPr lang="en-US" sz="1400" dirty="0"/>
            <a:t> Custom projects</a:t>
          </a:r>
        </a:p>
      </dgm:t>
    </dgm:pt>
    <dgm:pt modelId="{05DE5066-A1C0-4B9A-8885-C11F18532A71}" type="sibTrans" cxnId="{86B1BD1A-280B-4DDF-ACC1-01721B73548F}">
      <dgm:prSet/>
      <dgm:spPr/>
      <dgm:t>
        <a:bodyPr/>
        <a:lstStyle/>
        <a:p>
          <a:endParaRPr lang="en-US"/>
        </a:p>
      </dgm:t>
    </dgm:pt>
    <dgm:pt modelId="{452E5781-901B-4C0A-9E18-52A7C1D1986C}" type="parTrans" cxnId="{86B1BD1A-280B-4DDF-ACC1-01721B73548F}">
      <dgm:prSet/>
      <dgm:spPr/>
      <dgm:t>
        <a:bodyPr/>
        <a:lstStyle/>
        <a:p>
          <a:endParaRPr lang="en-US"/>
        </a:p>
      </dgm:t>
    </dgm:pt>
    <dgm:pt modelId="{CB10526A-E729-4698-B9B7-229809EA17A2}">
      <dgm:prSet custT="1"/>
      <dgm:spPr/>
      <dgm:t>
        <a:bodyPr/>
        <a:lstStyle/>
        <a:p>
          <a:r>
            <a:rPr lang="en-US" sz="1400" dirty="0"/>
            <a:t> Air sealing and insulation</a:t>
          </a:r>
        </a:p>
      </dgm:t>
    </dgm:pt>
    <dgm:pt modelId="{D5B5F737-D043-4017-BCC3-86221D04C869}" type="parTrans" cxnId="{E164B739-BC1C-4F5A-ADC1-6AA0FC8B6520}">
      <dgm:prSet/>
      <dgm:spPr/>
      <dgm:t>
        <a:bodyPr/>
        <a:lstStyle/>
        <a:p>
          <a:endParaRPr lang="en-US"/>
        </a:p>
      </dgm:t>
    </dgm:pt>
    <dgm:pt modelId="{D831B7F3-F106-470F-9921-E440FF94E162}" type="sibTrans" cxnId="{E164B739-BC1C-4F5A-ADC1-6AA0FC8B6520}">
      <dgm:prSet/>
      <dgm:spPr/>
      <dgm:t>
        <a:bodyPr/>
        <a:lstStyle/>
        <a:p>
          <a:endParaRPr lang="en-US"/>
        </a:p>
      </dgm:t>
    </dgm:pt>
    <dgm:pt modelId="{CCE00A15-06F6-4FAA-A4EE-EAA7000BB676}">
      <dgm:prSet/>
      <dgm:spPr/>
      <dgm:t>
        <a:bodyPr/>
        <a:lstStyle/>
        <a:p>
          <a:r>
            <a:rPr lang="en-US" dirty="0"/>
            <a:t>Industrial</a:t>
          </a:r>
        </a:p>
      </dgm:t>
    </dgm:pt>
    <dgm:pt modelId="{FD3283D4-D1AE-4C23-9770-8B3325C64E63}" type="parTrans" cxnId="{9C56A925-0CDF-4E6E-BF19-99AABBCC1B83}">
      <dgm:prSet/>
      <dgm:spPr/>
      <dgm:t>
        <a:bodyPr/>
        <a:lstStyle/>
        <a:p>
          <a:endParaRPr lang="en-US"/>
        </a:p>
      </dgm:t>
    </dgm:pt>
    <dgm:pt modelId="{08C20C32-F6A3-4802-863E-A5C6444433A4}" type="sibTrans" cxnId="{9C56A925-0CDF-4E6E-BF19-99AABBCC1B83}">
      <dgm:prSet/>
      <dgm:spPr/>
      <dgm:t>
        <a:bodyPr/>
        <a:lstStyle/>
        <a:p>
          <a:endParaRPr lang="en-US"/>
        </a:p>
      </dgm:t>
    </dgm:pt>
    <dgm:pt modelId="{07C915A6-DA4A-4360-9EDF-01978743ABF9}">
      <dgm:prSet custT="1"/>
      <dgm:spPr/>
      <dgm:t>
        <a:bodyPr/>
        <a:lstStyle/>
        <a:p>
          <a:r>
            <a:rPr lang="en-US" sz="1400" dirty="0"/>
            <a:t> Run by DCEO</a:t>
          </a:r>
        </a:p>
      </dgm:t>
    </dgm:pt>
    <dgm:pt modelId="{5E4C0E33-BF38-49FA-A229-042B0DA2A377}" type="parTrans" cxnId="{6FC956EE-09BF-44DC-B11C-9C4186DE6A3D}">
      <dgm:prSet/>
      <dgm:spPr/>
      <dgm:t>
        <a:bodyPr/>
        <a:lstStyle/>
        <a:p>
          <a:endParaRPr lang="en-US"/>
        </a:p>
      </dgm:t>
    </dgm:pt>
    <dgm:pt modelId="{E7A2009F-5C10-4F33-AFF1-86F7F7CBEFDB}" type="sibTrans" cxnId="{6FC956EE-09BF-44DC-B11C-9C4186DE6A3D}">
      <dgm:prSet/>
      <dgm:spPr/>
      <dgm:t>
        <a:bodyPr/>
        <a:lstStyle/>
        <a:p>
          <a:endParaRPr lang="en-US"/>
        </a:p>
      </dgm:t>
    </dgm:pt>
    <dgm:pt modelId="{263BF21B-4FC3-407A-B317-296EE9657287}">
      <dgm:prSet custT="1"/>
      <dgm:spPr/>
      <dgm:t>
        <a:bodyPr/>
        <a:lstStyle/>
        <a:p>
          <a:r>
            <a:rPr lang="en-US" sz="1400" dirty="0"/>
            <a:t> Energy assessments, appliance recycling </a:t>
          </a:r>
        </a:p>
      </dgm:t>
    </dgm:pt>
    <dgm:pt modelId="{A79EC7D2-2E1A-47CE-AB12-A905D8CD5AB9}" type="parTrans" cxnId="{E8A7BDA8-4409-464E-BA19-B2AADCC13286}">
      <dgm:prSet/>
      <dgm:spPr/>
      <dgm:t>
        <a:bodyPr/>
        <a:lstStyle/>
        <a:p>
          <a:endParaRPr lang="en-US"/>
        </a:p>
      </dgm:t>
    </dgm:pt>
    <dgm:pt modelId="{BF437138-E2DC-4610-993C-4A47700DCFA1}" type="sibTrans" cxnId="{E8A7BDA8-4409-464E-BA19-B2AADCC13286}">
      <dgm:prSet/>
      <dgm:spPr/>
      <dgm:t>
        <a:bodyPr/>
        <a:lstStyle/>
        <a:p>
          <a:endParaRPr lang="en-US"/>
        </a:p>
      </dgm:t>
    </dgm:pt>
    <dgm:pt modelId="{D26C8070-77E5-4B82-9DA6-1C49E8F43247}">
      <dgm:prSet/>
      <dgm:spPr/>
      <dgm:t>
        <a:bodyPr/>
        <a:lstStyle/>
        <a:p>
          <a:r>
            <a:rPr lang="en-US" dirty="0"/>
            <a:t>Income-Qualified &amp; Public Housing/Facilities</a:t>
          </a:r>
        </a:p>
      </dgm:t>
    </dgm:pt>
    <dgm:pt modelId="{B1F246DC-D6B0-413C-B477-3802D91D889E}" type="parTrans" cxnId="{1E1C848E-44E6-4629-BD4D-2DC7098FA900}">
      <dgm:prSet/>
      <dgm:spPr/>
      <dgm:t>
        <a:bodyPr/>
        <a:lstStyle/>
        <a:p>
          <a:endParaRPr lang="en-US"/>
        </a:p>
      </dgm:t>
    </dgm:pt>
    <dgm:pt modelId="{7E70A019-9487-4263-8873-9A928A8B0828}" type="sibTrans" cxnId="{1E1C848E-44E6-4629-BD4D-2DC7098FA900}">
      <dgm:prSet/>
      <dgm:spPr/>
      <dgm:t>
        <a:bodyPr/>
        <a:lstStyle/>
        <a:p>
          <a:endParaRPr lang="en-US"/>
        </a:p>
      </dgm:t>
    </dgm:pt>
    <dgm:pt modelId="{AF7685A2-D680-429B-9C6C-077BCEFBE91D}">
      <dgm:prSet custT="1"/>
      <dgm:spPr/>
      <dgm:t>
        <a:bodyPr/>
        <a:lstStyle/>
        <a:p>
          <a:r>
            <a:rPr lang="en-US" sz="1400" dirty="0"/>
            <a:t> Energy assessments</a:t>
          </a:r>
        </a:p>
      </dgm:t>
    </dgm:pt>
    <dgm:pt modelId="{87BA0900-CF24-4C29-A950-AFB0F5F75627}" type="parTrans" cxnId="{AFA17693-309E-47EE-BA86-FE48495593E2}">
      <dgm:prSet/>
      <dgm:spPr/>
      <dgm:t>
        <a:bodyPr/>
        <a:lstStyle/>
        <a:p>
          <a:endParaRPr lang="en-US"/>
        </a:p>
      </dgm:t>
    </dgm:pt>
    <dgm:pt modelId="{F0FA5868-618D-4375-91EF-16A1EE67FF77}" type="sibTrans" cxnId="{AFA17693-309E-47EE-BA86-FE48495593E2}">
      <dgm:prSet/>
      <dgm:spPr/>
      <dgm:t>
        <a:bodyPr/>
        <a:lstStyle/>
        <a:p>
          <a:endParaRPr lang="en-US"/>
        </a:p>
      </dgm:t>
    </dgm:pt>
    <dgm:pt modelId="{B419959A-3F6B-4FDE-8D89-69D89418E770}">
      <dgm:prSet custT="1"/>
      <dgm:spPr/>
      <dgm:t>
        <a:bodyPr/>
        <a:lstStyle/>
        <a:p>
          <a:r>
            <a:rPr lang="en-US" sz="1400" dirty="0"/>
            <a:t> HVAC rebates at retailers and Furnaces</a:t>
          </a:r>
        </a:p>
      </dgm:t>
    </dgm:pt>
    <dgm:pt modelId="{2C67487F-D384-4C17-8237-F6E69A849B8B}" type="parTrans" cxnId="{F2DFFB30-EE19-4E56-970F-F5A6C61BC84E}">
      <dgm:prSet/>
      <dgm:spPr/>
      <dgm:t>
        <a:bodyPr/>
        <a:lstStyle/>
        <a:p>
          <a:endParaRPr lang="en-US"/>
        </a:p>
      </dgm:t>
    </dgm:pt>
    <dgm:pt modelId="{75585D14-51FB-4CE0-B7A9-EDBA27971CC0}" type="sibTrans" cxnId="{F2DFFB30-EE19-4E56-970F-F5A6C61BC84E}">
      <dgm:prSet/>
      <dgm:spPr/>
      <dgm:t>
        <a:bodyPr/>
        <a:lstStyle/>
        <a:p>
          <a:endParaRPr lang="en-US"/>
        </a:p>
      </dgm:t>
    </dgm:pt>
    <dgm:pt modelId="{3662D4B1-F7EA-4438-B088-70B3C39915AD}">
      <dgm:prSet custT="1"/>
      <dgm:spPr/>
      <dgm:t>
        <a:bodyPr/>
        <a:lstStyle/>
        <a:p>
          <a:r>
            <a:rPr lang="en-US" sz="1400" dirty="0"/>
            <a:t> HVAC</a:t>
          </a:r>
        </a:p>
      </dgm:t>
    </dgm:pt>
    <dgm:pt modelId="{E53D6FDA-BB0D-40B6-8D2D-090916D05D75}" type="parTrans" cxnId="{013571A6-D39D-49C4-B54E-51042FD50FC0}">
      <dgm:prSet/>
      <dgm:spPr/>
      <dgm:t>
        <a:bodyPr/>
        <a:lstStyle/>
        <a:p>
          <a:endParaRPr lang="en-US"/>
        </a:p>
      </dgm:t>
    </dgm:pt>
    <dgm:pt modelId="{0413E50D-29C1-45EF-A99F-0D0E100902D3}" type="sibTrans" cxnId="{013571A6-D39D-49C4-B54E-51042FD50FC0}">
      <dgm:prSet/>
      <dgm:spPr/>
      <dgm:t>
        <a:bodyPr/>
        <a:lstStyle/>
        <a:p>
          <a:endParaRPr lang="en-US"/>
        </a:p>
      </dgm:t>
    </dgm:pt>
    <dgm:pt modelId="{911B4E57-7144-4982-901B-ECEB0F33AFC4}">
      <dgm:prSet custT="1"/>
      <dgm:spPr/>
      <dgm:t>
        <a:bodyPr/>
        <a:lstStyle/>
        <a:p>
          <a:r>
            <a:rPr lang="en-US" sz="1400" dirty="0"/>
            <a:t> Big focus on lighting rebates at retailers</a:t>
          </a:r>
        </a:p>
      </dgm:t>
    </dgm:pt>
    <dgm:pt modelId="{1E1035BC-F922-49DC-A5D2-258E5371C24F}" type="parTrans" cxnId="{A9798A2C-F130-4E59-8B92-710DCA2C14F6}">
      <dgm:prSet/>
      <dgm:spPr/>
      <dgm:t>
        <a:bodyPr/>
        <a:lstStyle/>
        <a:p>
          <a:endParaRPr lang="en-US"/>
        </a:p>
      </dgm:t>
    </dgm:pt>
    <dgm:pt modelId="{FFB8A390-5960-417B-B0A6-D05FD30E3864}" type="sibTrans" cxnId="{A9798A2C-F130-4E59-8B92-710DCA2C14F6}">
      <dgm:prSet/>
      <dgm:spPr/>
      <dgm:t>
        <a:bodyPr/>
        <a:lstStyle/>
        <a:p>
          <a:endParaRPr lang="en-US"/>
        </a:p>
      </dgm:t>
    </dgm:pt>
    <dgm:pt modelId="{DD482351-8F22-49EB-8348-FC0AAE5F9BED}">
      <dgm:prSet custT="1"/>
      <dgm:spPr/>
      <dgm:t>
        <a:bodyPr/>
        <a:lstStyle/>
        <a:p>
          <a:r>
            <a:rPr lang="en-US" sz="1400" dirty="0"/>
            <a:t> Lighting programs</a:t>
          </a:r>
        </a:p>
      </dgm:t>
    </dgm:pt>
    <dgm:pt modelId="{0F6A197B-CAF0-4AA7-B8E5-2946F51A419B}" type="parTrans" cxnId="{6D7E7AE1-DB83-4002-993F-EBC3CDBED1E3}">
      <dgm:prSet/>
      <dgm:spPr/>
      <dgm:t>
        <a:bodyPr/>
        <a:lstStyle/>
        <a:p>
          <a:endParaRPr lang="en-US"/>
        </a:p>
      </dgm:t>
    </dgm:pt>
    <dgm:pt modelId="{B3EC3A48-DB7B-4441-8542-36FFF81BB326}" type="sibTrans" cxnId="{6D7E7AE1-DB83-4002-993F-EBC3CDBED1E3}">
      <dgm:prSet/>
      <dgm:spPr/>
      <dgm:t>
        <a:bodyPr/>
        <a:lstStyle/>
        <a:p>
          <a:endParaRPr lang="en-US"/>
        </a:p>
      </dgm:t>
    </dgm:pt>
    <dgm:pt modelId="{7EC3AFB8-B63A-485D-ACD0-1CF8924B35B9}">
      <dgm:prSet custT="1"/>
      <dgm:spPr/>
      <dgm:t>
        <a:bodyPr/>
        <a:lstStyle/>
        <a:p>
          <a:r>
            <a:rPr lang="en-US" sz="1400" dirty="0"/>
            <a:t> Limited specific offerings</a:t>
          </a:r>
        </a:p>
      </dgm:t>
    </dgm:pt>
    <dgm:pt modelId="{117C9431-2C81-47E3-AB10-905F0728F4DF}" type="parTrans" cxnId="{2A731A24-E1DE-40D2-9835-2CB037E4EAF8}">
      <dgm:prSet/>
      <dgm:spPr/>
      <dgm:t>
        <a:bodyPr/>
        <a:lstStyle/>
        <a:p>
          <a:endParaRPr lang="en-US"/>
        </a:p>
      </dgm:t>
    </dgm:pt>
    <dgm:pt modelId="{FC5CB01B-2E06-44B0-A430-B82FDBCF8E7D}" type="sibTrans" cxnId="{2A731A24-E1DE-40D2-9835-2CB037E4EAF8}">
      <dgm:prSet/>
      <dgm:spPr/>
      <dgm:t>
        <a:bodyPr/>
        <a:lstStyle/>
        <a:p>
          <a:endParaRPr lang="en-US"/>
        </a:p>
      </dgm:t>
    </dgm:pt>
    <dgm:pt modelId="{813039A0-8D2A-470D-B694-0B1A5D7E13A8}">
      <dgm:prSet custT="1"/>
      <dgm:spPr/>
      <dgm:t>
        <a:bodyPr/>
        <a:lstStyle/>
        <a:p>
          <a:r>
            <a:rPr lang="en-US" sz="1400" dirty="0"/>
            <a:t> Energy savings kits</a:t>
          </a:r>
        </a:p>
      </dgm:t>
    </dgm:pt>
    <dgm:pt modelId="{E635B70E-15E0-477C-A0AF-CAF91B591CF0}" type="parTrans" cxnId="{52B54F07-4D3A-4637-A0E8-33D09764CC06}">
      <dgm:prSet/>
      <dgm:spPr/>
      <dgm:t>
        <a:bodyPr/>
        <a:lstStyle/>
        <a:p>
          <a:endParaRPr lang="en-US"/>
        </a:p>
      </dgm:t>
    </dgm:pt>
    <dgm:pt modelId="{2B690159-6BA3-48BA-889F-192B628C325E}" type="sibTrans" cxnId="{52B54F07-4D3A-4637-A0E8-33D09764CC06}">
      <dgm:prSet/>
      <dgm:spPr/>
      <dgm:t>
        <a:bodyPr/>
        <a:lstStyle/>
        <a:p>
          <a:endParaRPr lang="en-US"/>
        </a:p>
      </dgm:t>
    </dgm:pt>
    <dgm:pt modelId="{9BF4416C-CB78-4791-88A5-D4D788EABF66}">
      <dgm:prSet custT="1"/>
      <dgm:spPr/>
      <dgm:t>
        <a:bodyPr/>
        <a:lstStyle/>
        <a:p>
          <a:r>
            <a:rPr lang="en-US" sz="1400" dirty="0"/>
            <a:t> Above-code construction</a:t>
          </a:r>
        </a:p>
      </dgm:t>
    </dgm:pt>
    <dgm:pt modelId="{540CC6EF-52E5-4854-BC83-5F5606457D30}" type="parTrans" cxnId="{25EFEE14-8A13-4417-9300-641BE8D4CB94}">
      <dgm:prSet/>
      <dgm:spPr/>
      <dgm:t>
        <a:bodyPr/>
        <a:lstStyle/>
        <a:p>
          <a:endParaRPr lang="en-US"/>
        </a:p>
      </dgm:t>
    </dgm:pt>
    <dgm:pt modelId="{4B62D477-1CD0-414B-ABBA-7B9848ECBBF7}" type="sibTrans" cxnId="{25EFEE14-8A13-4417-9300-641BE8D4CB94}">
      <dgm:prSet/>
      <dgm:spPr/>
      <dgm:t>
        <a:bodyPr/>
        <a:lstStyle/>
        <a:p>
          <a:endParaRPr lang="en-US"/>
        </a:p>
      </dgm:t>
    </dgm:pt>
    <dgm:pt modelId="{3A2CD82E-537E-4758-ADD8-04CBA20BA12D}">
      <dgm:prSet custT="1"/>
      <dgm:spPr/>
      <dgm:t>
        <a:bodyPr/>
        <a:lstStyle/>
        <a:p>
          <a:r>
            <a:rPr lang="en-US" sz="1400" dirty="0"/>
            <a:t> Above-code construction</a:t>
          </a:r>
        </a:p>
      </dgm:t>
    </dgm:pt>
    <dgm:pt modelId="{3078672F-0C2F-42EF-8F96-0733AEFB1F35}" type="parTrans" cxnId="{FB15AECA-8085-4BFE-8CBE-C19217F453BC}">
      <dgm:prSet/>
      <dgm:spPr/>
      <dgm:t>
        <a:bodyPr/>
        <a:lstStyle/>
        <a:p>
          <a:endParaRPr lang="en-US"/>
        </a:p>
      </dgm:t>
    </dgm:pt>
    <dgm:pt modelId="{73F7EAD5-62DE-4C5C-9144-8CD6AB270EC8}" type="sibTrans" cxnId="{FB15AECA-8085-4BFE-8CBE-C19217F453BC}">
      <dgm:prSet/>
      <dgm:spPr/>
      <dgm:t>
        <a:bodyPr/>
        <a:lstStyle/>
        <a:p>
          <a:endParaRPr lang="en-US"/>
        </a:p>
      </dgm:t>
    </dgm:pt>
    <dgm:pt modelId="{C4CA639D-5579-4CFD-848B-71824FF6BCAE}" type="pres">
      <dgm:prSet presAssocID="{6523B8AD-0C61-405F-8FD3-3E5E6B829827}" presName="Name0" presStyleCnt="0">
        <dgm:presLayoutVars>
          <dgm:dir/>
          <dgm:animLvl val="lvl"/>
          <dgm:resizeHandles val="exact"/>
        </dgm:presLayoutVars>
      </dgm:prSet>
      <dgm:spPr/>
    </dgm:pt>
    <dgm:pt modelId="{749C596D-7AD3-4F08-B9CC-F91F0FCBC9F9}" type="pres">
      <dgm:prSet presAssocID="{D19DAE99-5E68-4E97-AF80-F192BA2F12BC}" presName="linNode" presStyleCnt="0"/>
      <dgm:spPr/>
    </dgm:pt>
    <dgm:pt modelId="{4A633167-7707-4B62-B450-2894B6A600AA}" type="pres">
      <dgm:prSet presAssocID="{D19DAE99-5E68-4E97-AF80-F192BA2F12BC}" presName="parentText" presStyleLbl="node1" presStyleIdx="0" presStyleCnt="4" custLinFactNeighborX="-6977" custLinFactNeighborY="-20815">
        <dgm:presLayoutVars>
          <dgm:chMax val="1"/>
          <dgm:bulletEnabled val="1"/>
        </dgm:presLayoutVars>
      </dgm:prSet>
      <dgm:spPr/>
    </dgm:pt>
    <dgm:pt modelId="{8A43D94D-9CE7-413A-9CF9-D1C3A38681B0}" type="pres">
      <dgm:prSet presAssocID="{D19DAE99-5E68-4E97-AF80-F192BA2F12BC}" presName="descendantText" presStyleLbl="alignAccFollowNode1" presStyleIdx="0" presStyleCnt="4" custScaleY="125571">
        <dgm:presLayoutVars>
          <dgm:bulletEnabled val="1"/>
        </dgm:presLayoutVars>
      </dgm:prSet>
      <dgm:spPr/>
    </dgm:pt>
    <dgm:pt modelId="{7B7EFD76-FEE6-40DE-A8F6-AC63F97162D2}" type="pres">
      <dgm:prSet presAssocID="{87082DFC-D0F5-4B7B-A732-1B86417D070A}" presName="sp" presStyleCnt="0"/>
      <dgm:spPr/>
    </dgm:pt>
    <dgm:pt modelId="{C866E134-A7A5-4989-BFA1-708A1F8DB088}" type="pres">
      <dgm:prSet presAssocID="{9ED7E723-FFC7-4A27-B8C0-424CD45C6E76}" presName="linNode" presStyleCnt="0"/>
      <dgm:spPr/>
    </dgm:pt>
    <dgm:pt modelId="{747B2502-A8F1-4731-9B60-9B34D7776282}" type="pres">
      <dgm:prSet presAssocID="{9ED7E723-FFC7-4A27-B8C0-424CD45C6E7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3A4F884-A4D8-4FDC-AFD5-AC2A09A9D7F4}" type="pres">
      <dgm:prSet presAssocID="{9ED7E723-FFC7-4A27-B8C0-424CD45C6E76}" presName="descendantText" presStyleLbl="alignAccFollowNode1" presStyleIdx="1" presStyleCnt="4">
        <dgm:presLayoutVars>
          <dgm:bulletEnabled val="1"/>
        </dgm:presLayoutVars>
      </dgm:prSet>
      <dgm:spPr/>
    </dgm:pt>
    <dgm:pt modelId="{68D5F111-E17C-44D9-8DD6-579ED70FD36E}" type="pres">
      <dgm:prSet presAssocID="{382F9CA2-6E2B-4345-A519-AECA09010CAB}" presName="sp" presStyleCnt="0"/>
      <dgm:spPr/>
    </dgm:pt>
    <dgm:pt modelId="{EBDC3F29-E9FD-45DC-BF94-5635546E138A}" type="pres">
      <dgm:prSet presAssocID="{D26C8070-77E5-4B82-9DA6-1C49E8F43247}" presName="linNode" presStyleCnt="0"/>
      <dgm:spPr/>
    </dgm:pt>
    <dgm:pt modelId="{1E6241F2-78A6-42D2-A934-6C77E6E51F48}" type="pres">
      <dgm:prSet presAssocID="{D26C8070-77E5-4B82-9DA6-1C49E8F4324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59903D5-669F-40FD-90E9-14A939B85B22}" type="pres">
      <dgm:prSet presAssocID="{D26C8070-77E5-4B82-9DA6-1C49E8F43247}" presName="descendantText" presStyleLbl="alignAccFollowNode1" presStyleIdx="2" presStyleCnt="4">
        <dgm:presLayoutVars>
          <dgm:bulletEnabled val="1"/>
        </dgm:presLayoutVars>
      </dgm:prSet>
      <dgm:spPr/>
    </dgm:pt>
    <dgm:pt modelId="{E117467F-34DA-42CB-AB7C-471FA9F82FBC}" type="pres">
      <dgm:prSet presAssocID="{7E70A019-9487-4263-8873-9A928A8B0828}" presName="sp" presStyleCnt="0"/>
      <dgm:spPr/>
    </dgm:pt>
    <dgm:pt modelId="{5C1F723F-E69F-4688-82A5-028F0F65B56F}" type="pres">
      <dgm:prSet presAssocID="{CCE00A15-06F6-4FAA-A4EE-EAA7000BB676}" presName="linNode" presStyleCnt="0"/>
      <dgm:spPr/>
    </dgm:pt>
    <dgm:pt modelId="{E11AC387-784A-4E5D-9DC4-BD2AFD397D76}" type="pres">
      <dgm:prSet presAssocID="{CCE00A15-06F6-4FAA-A4EE-EAA7000BB67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C8A051F-AAB0-4D05-95FE-BEB8D5059C19}" type="pres">
      <dgm:prSet presAssocID="{CCE00A15-06F6-4FAA-A4EE-EAA7000BB67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2B54F07-4D3A-4637-A0E8-33D09764CC06}" srcId="{D26C8070-77E5-4B82-9DA6-1C49E8F43247}" destId="{813039A0-8D2A-470D-B694-0B1A5D7E13A8}" srcOrd="3" destOrd="0" parTransId="{E635B70E-15E0-477C-A0AF-CAF91B591CF0}" sibTransId="{2B690159-6BA3-48BA-889F-192B628C325E}"/>
    <dgm:cxn modelId="{042D4D08-FFF4-4E7C-8BAC-81962C2919A4}" type="presOf" srcId="{813039A0-8D2A-470D-B694-0B1A5D7E13A8}" destId="{459903D5-669F-40FD-90E9-14A939B85B22}" srcOrd="0" destOrd="3" presId="urn:microsoft.com/office/officeart/2005/8/layout/vList5"/>
    <dgm:cxn modelId="{F5FC290B-EADD-46B5-B4B0-7B5B09F3237D}" type="presOf" srcId="{D26C8070-77E5-4B82-9DA6-1C49E8F43247}" destId="{1E6241F2-78A6-42D2-A934-6C77E6E51F48}" srcOrd="0" destOrd="0" presId="urn:microsoft.com/office/officeart/2005/8/layout/vList5"/>
    <dgm:cxn modelId="{E89D0313-E8E8-4E30-9E69-94E7A6D26E91}" type="presOf" srcId="{7EC3AFB8-B63A-485D-ACD0-1CF8924B35B9}" destId="{459903D5-669F-40FD-90E9-14A939B85B22}" srcOrd="0" destOrd="1" presId="urn:microsoft.com/office/officeart/2005/8/layout/vList5"/>
    <dgm:cxn modelId="{50DF6213-5809-4C0C-A16A-150B3CC46948}" type="presOf" srcId="{84B45035-97C8-413F-B872-8B782D45DD63}" destId="{9C8A051F-AAB0-4D05-95FE-BEB8D5059C19}" srcOrd="0" destOrd="0" presId="urn:microsoft.com/office/officeart/2005/8/layout/vList5"/>
    <dgm:cxn modelId="{25EFEE14-8A13-4417-9300-641BE8D4CB94}" srcId="{D19DAE99-5E68-4E97-AF80-F192BA2F12BC}" destId="{9BF4416C-CB78-4791-88A5-D4D788EABF66}" srcOrd="4" destOrd="0" parTransId="{540CC6EF-52E5-4854-BC83-5F5606457D30}" sibTransId="{4B62D477-1CD0-414B-ABBA-7B9848ECBBF7}"/>
    <dgm:cxn modelId="{86B1BD1A-280B-4DDF-ACC1-01721B73548F}" srcId="{CCE00A15-06F6-4FAA-A4EE-EAA7000BB676}" destId="{84B45035-97C8-413F-B872-8B782D45DD63}" srcOrd="0" destOrd="0" parTransId="{452E5781-901B-4C0A-9E18-52A7C1D1986C}" sibTransId="{05DE5066-A1C0-4B9A-8885-C11F18532A71}"/>
    <dgm:cxn modelId="{178A2B1C-BFED-4570-A2B0-D5D7183F9A99}" type="presOf" srcId="{3A2CD82E-537E-4758-ADD8-04CBA20BA12D}" destId="{83A4F884-A4D8-4FDC-AFD5-AC2A09A9D7F4}" srcOrd="0" destOrd="3" presId="urn:microsoft.com/office/officeart/2005/8/layout/vList5"/>
    <dgm:cxn modelId="{2A731A24-E1DE-40D2-9835-2CB037E4EAF8}" srcId="{D26C8070-77E5-4B82-9DA6-1C49E8F43247}" destId="{7EC3AFB8-B63A-485D-ACD0-1CF8924B35B9}" srcOrd="1" destOrd="0" parTransId="{117C9431-2C81-47E3-AB10-905F0728F4DF}" sibTransId="{FC5CB01B-2E06-44B0-A430-B82FDBCF8E7D}"/>
    <dgm:cxn modelId="{9C56A925-0CDF-4E6E-BF19-99AABBCC1B83}" srcId="{6523B8AD-0C61-405F-8FD3-3E5E6B829827}" destId="{CCE00A15-06F6-4FAA-A4EE-EAA7000BB676}" srcOrd="3" destOrd="0" parTransId="{FD3283D4-D1AE-4C23-9770-8B3325C64E63}" sibTransId="{08C20C32-F6A3-4802-863E-A5C6444433A4}"/>
    <dgm:cxn modelId="{A9798A2C-F130-4E59-8B92-710DCA2C14F6}" srcId="{D19DAE99-5E68-4E97-AF80-F192BA2F12BC}" destId="{911B4E57-7144-4982-901B-ECEB0F33AFC4}" srcOrd="1" destOrd="0" parTransId="{1E1035BC-F922-49DC-A5D2-258E5371C24F}" sibTransId="{FFB8A390-5960-417B-B0A6-D05FD30E3864}"/>
    <dgm:cxn modelId="{F2DFFB30-EE19-4E56-970F-F5A6C61BC84E}" srcId="{D19DAE99-5E68-4E97-AF80-F192BA2F12BC}" destId="{B419959A-3F6B-4FDE-8D89-69D89418E770}" srcOrd="3" destOrd="0" parTransId="{2C67487F-D384-4C17-8237-F6E69A849B8B}" sibTransId="{75585D14-51FB-4CE0-B7A9-EDBA27971CC0}"/>
    <dgm:cxn modelId="{E164B739-BC1C-4F5A-ADC1-6AA0FC8B6520}" srcId="{D19DAE99-5E68-4E97-AF80-F192BA2F12BC}" destId="{CB10526A-E729-4698-B9B7-229809EA17A2}" srcOrd="2" destOrd="0" parTransId="{D5B5F737-D043-4017-BCC3-86221D04C869}" sibTransId="{D831B7F3-F106-470F-9921-E440FF94E162}"/>
    <dgm:cxn modelId="{12B03061-B1D1-4448-8F4C-2E31C672FE3C}" srcId="{D19DAE99-5E68-4E97-AF80-F192BA2F12BC}" destId="{FA86DB45-1A1C-48FF-A6D7-B7FEA9CD879D}" srcOrd="0" destOrd="0" parTransId="{C355BA6C-C31A-421F-B0E3-5903B174E6F2}" sibTransId="{CF04AE16-0D72-4C5B-A6C6-31681EF0FD82}"/>
    <dgm:cxn modelId="{74986F43-D322-41B0-834E-824154747F02}" type="presOf" srcId="{263BF21B-4FC3-407A-B317-296EE9657287}" destId="{83A4F884-A4D8-4FDC-AFD5-AC2A09A9D7F4}" srcOrd="0" destOrd="0" presId="urn:microsoft.com/office/officeart/2005/8/layout/vList5"/>
    <dgm:cxn modelId="{4CCE2F68-1794-4EA4-8421-13532E91203D}" type="presOf" srcId="{CCE00A15-06F6-4FAA-A4EE-EAA7000BB676}" destId="{E11AC387-784A-4E5D-9DC4-BD2AFD397D76}" srcOrd="0" destOrd="0" presId="urn:microsoft.com/office/officeart/2005/8/layout/vList5"/>
    <dgm:cxn modelId="{E9294B55-A500-4A14-9BB5-EE61C2759583}" type="presOf" srcId="{3662D4B1-F7EA-4438-B088-70B3C39915AD}" destId="{83A4F884-A4D8-4FDC-AFD5-AC2A09A9D7F4}" srcOrd="0" destOrd="2" presId="urn:microsoft.com/office/officeart/2005/8/layout/vList5"/>
    <dgm:cxn modelId="{5BBC4276-14AD-4C82-AC08-37E3797113B9}" srcId="{6523B8AD-0C61-405F-8FD3-3E5E6B829827}" destId="{9ED7E723-FFC7-4A27-B8C0-424CD45C6E76}" srcOrd="1" destOrd="0" parTransId="{143E7A4E-4334-44C1-B31B-25FCFCB4233B}" sibTransId="{382F9CA2-6E2B-4345-A519-AECA09010CAB}"/>
    <dgm:cxn modelId="{6B46E077-B7DE-49B2-8696-E041C6EE330F}" type="presOf" srcId="{9BF4416C-CB78-4791-88A5-D4D788EABF66}" destId="{8A43D94D-9CE7-413A-9CF9-D1C3A38681B0}" srcOrd="0" destOrd="4" presId="urn:microsoft.com/office/officeart/2005/8/layout/vList5"/>
    <dgm:cxn modelId="{4D04CB83-7E55-47E7-BAE4-5B50182E5811}" type="presOf" srcId="{B419959A-3F6B-4FDE-8D89-69D89418E770}" destId="{8A43D94D-9CE7-413A-9CF9-D1C3A38681B0}" srcOrd="0" destOrd="3" presId="urn:microsoft.com/office/officeart/2005/8/layout/vList5"/>
    <dgm:cxn modelId="{AF819586-6245-4004-A905-172B36543BDF}" type="presOf" srcId="{6523B8AD-0C61-405F-8FD3-3E5E6B829827}" destId="{C4CA639D-5579-4CFD-848B-71824FF6BCAE}" srcOrd="0" destOrd="0" presId="urn:microsoft.com/office/officeart/2005/8/layout/vList5"/>
    <dgm:cxn modelId="{1E1C848E-44E6-4629-BD4D-2DC7098FA900}" srcId="{6523B8AD-0C61-405F-8FD3-3E5E6B829827}" destId="{D26C8070-77E5-4B82-9DA6-1C49E8F43247}" srcOrd="2" destOrd="0" parTransId="{B1F246DC-D6B0-413C-B477-3802D91D889E}" sibTransId="{7E70A019-9487-4263-8873-9A928A8B0828}"/>
    <dgm:cxn modelId="{AFA17693-309E-47EE-BA86-FE48495593E2}" srcId="{D26C8070-77E5-4B82-9DA6-1C49E8F43247}" destId="{AF7685A2-D680-429B-9C6C-077BCEFBE91D}" srcOrd="2" destOrd="0" parTransId="{87BA0900-CF24-4C29-A950-AFB0F5F75627}" sibTransId="{F0FA5868-618D-4375-91EF-16A1EE67FF77}"/>
    <dgm:cxn modelId="{874C8E9C-3CC1-4610-9787-203606183228}" type="presOf" srcId="{D19DAE99-5E68-4E97-AF80-F192BA2F12BC}" destId="{4A633167-7707-4B62-B450-2894B6A600AA}" srcOrd="0" destOrd="0" presId="urn:microsoft.com/office/officeart/2005/8/layout/vList5"/>
    <dgm:cxn modelId="{12FE3A9F-C7C2-47D3-91B9-2DA087F92C2B}" srcId="{6523B8AD-0C61-405F-8FD3-3E5E6B829827}" destId="{D19DAE99-5E68-4E97-AF80-F192BA2F12BC}" srcOrd="0" destOrd="0" parTransId="{0F9119BC-DF09-433B-A552-B91EF0A923A2}" sibTransId="{87082DFC-D0F5-4B7B-A732-1B86417D070A}"/>
    <dgm:cxn modelId="{013571A6-D39D-49C4-B54E-51042FD50FC0}" srcId="{9ED7E723-FFC7-4A27-B8C0-424CD45C6E76}" destId="{3662D4B1-F7EA-4438-B088-70B3C39915AD}" srcOrd="2" destOrd="0" parTransId="{E53D6FDA-BB0D-40B6-8D2D-090916D05D75}" sibTransId="{0413E50D-29C1-45EF-A99F-0D0E100902D3}"/>
    <dgm:cxn modelId="{E8A7BDA8-4409-464E-BA19-B2AADCC13286}" srcId="{9ED7E723-FFC7-4A27-B8C0-424CD45C6E76}" destId="{263BF21B-4FC3-407A-B317-296EE9657287}" srcOrd="0" destOrd="0" parTransId="{A79EC7D2-2E1A-47CE-AB12-A905D8CD5AB9}" sibTransId="{BF437138-E2DC-4610-993C-4A47700DCFA1}"/>
    <dgm:cxn modelId="{2236CBB4-3BC0-473D-8181-B420BA089133}" type="presOf" srcId="{DD482351-8F22-49EB-8348-FC0AAE5F9BED}" destId="{83A4F884-A4D8-4FDC-AFD5-AC2A09A9D7F4}" srcOrd="0" destOrd="1" presId="urn:microsoft.com/office/officeart/2005/8/layout/vList5"/>
    <dgm:cxn modelId="{5D3009B8-9CCB-477C-B6D6-7598B389388E}" type="presOf" srcId="{9ED7E723-FFC7-4A27-B8C0-424CD45C6E76}" destId="{747B2502-A8F1-4731-9B60-9B34D7776282}" srcOrd="0" destOrd="0" presId="urn:microsoft.com/office/officeart/2005/8/layout/vList5"/>
    <dgm:cxn modelId="{0D77D5BA-570F-48B6-B632-B277D7E0CD72}" type="presOf" srcId="{911B4E57-7144-4982-901B-ECEB0F33AFC4}" destId="{8A43D94D-9CE7-413A-9CF9-D1C3A38681B0}" srcOrd="0" destOrd="1" presId="urn:microsoft.com/office/officeart/2005/8/layout/vList5"/>
    <dgm:cxn modelId="{02DDCABC-4EB7-45CE-B04D-4AA9C0EB5C95}" type="presOf" srcId="{CB10526A-E729-4698-B9B7-229809EA17A2}" destId="{8A43D94D-9CE7-413A-9CF9-D1C3A38681B0}" srcOrd="0" destOrd="2" presId="urn:microsoft.com/office/officeart/2005/8/layout/vList5"/>
    <dgm:cxn modelId="{057A51BE-7D9F-4022-98D3-60EAAD14F567}" type="presOf" srcId="{AF7685A2-D680-429B-9C6C-077BCEFBE91D}" destId="{459903D5-669F-40FD-90E9-14A939B85B22}" srcOrd="0" destOrd="2" presId="urn:microsoft.com/office/officeart/2005/8/layout/vList5"/>
    <dgm:cxn modelId="{FB15AECA-8085-4BFE-8CBE-C19217F453BC}" srcId="{9ED7E723-FFC7-4A27-B8C0-424CD45C6E76}" destId="{3A2CD82E-537E-4758-ADD8-04CBA20BA12D}" srcOrd="3" destOrd="0" parTransId="{3078672F-0C2F-42EF-8F96-0733AEFB1F35}" sibTransId="{73F7EAD5-62DE-4C5C-9144-8CD6AB270EC8}"/>
    <dgm:cxn modelId="{6D7E7AE1-DB83-4002-993F-EBC3CDBED1E3}" srcId="{9ED7E723-FFC7-4A27-B8C0-424CD45C6E76}" destId="{DD482351-8F22-49EB-8348-FC0AAE5F9BED}" srcOrd="1" destOrd="0" parTransId="{0F6A197B-CAF0-4AA7-B8E5-2946F51A419B}" sibTransId="{B3EC3A48-DB7B-4441-8542-36FFF81BB326}"/>
    <dgm:cxn modelId="{F2B581EC-32D7-4CAA-B6B5-9AB47B0F34D0}" type="presOf" srcId="{FA86DB45-1A1C-48FF-A6D7-B7FEA9CD879D}" destId="{8A43D94D-9CE7-413A-9CF9-D1C3A38681B0}" srcOrd="0" destOrd="0" presId="urn:microsoft.com/office/officeart/2005/8/layout/vList5"/>
    <dgm:cxn modelId="{6FC956EE-09BF-44DC-B11C-9C4186DE6A3D}" srcId="{D26C8070-77E5-4B82-9DA6-1C49E8F43247}" destId="{07C915A6-DA4A-4360-9EDF-01978743ABF9}" srcOrd="0" destOrd="0" parTransId="{5E4C0E33-BF38-49FA-A229-042B0DA2A377}" sibTransId="{E7A2009F-5C10-4F33-AFF1-86F7F7CBEFDB}"/>
    <dgm:cxn modelId="{D708D2F0-E604-4128-A57F-1A374B5289BA}" type="presOf" srcId="{07C915A6-DA4A-4360-9EDF-01978743ABF9}" destId="{459903D5-669F-40FD-90E9-14A939B85B22}" srcOrd="0" destOrd="0" presId="urn:microsoft.com/office/officeart/2005/8/layout/vList5"/>
    <dgm:cxn modelId="{9081D1D4-8666-4245-A64A-2B54811E4394}" type="presParOf" srcId="{C4CA639D-5579-4CFD-848B-71824FF6BCAE}" destId="{749C596D-7AD3-4F08-B9CC-F91F0FCBC9F9}" srcOrd="0" destOrd="0" presId="urn:microsoft.com/office/officeart/2005/8/layout/vList5"/>
    <dgm:cxn modelId="{CE9335EA-9DFD-41EA-9FC1-049FB0300E56}" type="presParOf" srcId="{749C596D-7AD3-4F08-B9CC-F91F0FCBC9F9}" destId="{4A633167-7707-4B62-B450-2894B6A600AA}" srcOrd="0" destOrd="0" presId="urn:microsoft.com/office/officeart/2005/8/layout/vList5"/>
    <dgm:cxn modelId="{6994510E-34F4-45D2-8080-5674C859A097}" type="presParOf" srcId="{749C596D-7AD3-4F08-B9CC-F91F0FCBC9F9}" destId="{8A43D94D-9CE7-413A-9CF9-D1C3A38681B0}" srcOrd="1" destOrd="0" presId="urn:microsoft.com/office/officeart/2005/8/layout/vList5"/>
    <dgm:cxn modelId="{DE60E4A7-D9B2-4C9C-9F6E-3DE2B9934692}" type="presParOf" srcId="{C4CA639D-5579-4CFD-848B-71824FF6BCAE}" destId="{7B7EFD76-FEE6-40DE-A8F6-AC63F97162D2}" srcOrd="1" destOrd="0" presId="urn:microsoft.com/office/officeart/2005/8/layout/vList5"/>
    <dgm:cxn modelId="{A5FA9B72-4B80-40F6-8174-0C999FD5FC29}" type="presParOf" srcId="{C4CA639D-5579-4CFD-848B-71824FF6BCAE}" destId="{C866E134-A7A5-4989-BFA1-708A1F8DB088}" srcOrd="2" destOrd="0" presId="urn:microsoft.com/office/officeart/2005/8/layout/vList5"/>
    <dgm:cxn modelId="{D38A45ED-3F3E-4B18-AE95-63B53AEAD661}" type="presParOf" srcId="{C866E134-A7A5-4989-BFA1-708A1F8DB088}" destId="{747B2502-A8F1-4731-9B60-9B34D7776282}" srcOrd="0" destOrd="0" presId="urn:microsoft.com/office/officeart/2005/8/layout/vList5"/>
    <dgm:cxn modelId="{13CA638D-5DCF-4552-A598-87E91C4E82DD}" type="presParOf" srcId="{C866E134-A7A5-4989-BFA1-708A1F8DB088}" destId="{83A4F884-A4D8-4FDC-AFD5-AC2A09A9D7F4}" srcOrd="1" destOrd="0" presId="urn:microsoft.com/office/officeart/2005/8/layout/vList5"/>
    <dgm:cxn modelId="{F4B49437-2ED9-4B4A-A884-E510C0CF4835}" type="presParOf" srcId="{C4CA639D-5579-4CFD-848B-71824FF6BCAE}" destId="{68D5F111-E17C-44D9-8DD6-579ED70FD36E}" srcOrd="3" destOrd="0" presId="urn:microsoft.com/office/officeart/2005/8/layout/vList5"/>
    <dgm:cxn modelId="{0C75E625-C308-4516-9012-1A8FDE472F2F}" type="presParOf" srcId="{C4CA639D-5579-4CFD-848B-71824FF6BCAE}" destId="{EBDC3F29-E9FD-45DC-BF94-5635546E138A}" srcOrd="4" destOrd="0" presId="urn:microsoft.com/office/officeart/2005/8/layout/vList5"/>
    <dgm:cxn modelId="{FD5880A0-BB83-4E88-BB2E-72BBF4FF6F63}" type="presParOf" srcId="{EBDC3F29-E9FD-45DC-BF94-5635546E138A}" destId="{1E6241F2-78A6-42D2-A934-6C77E6E51F48}" srcOrd="0" destOrd="0" presId="urn:microsoft.com/office/officeart/2005/8/layout/vList5"/>
    <dgm:cxn modelId="{D51F9DC9-A153-48C1-91D7-6C41B6E0C16E}" type="presParOf" srcId="{EBDC3F29-E9FD-45DC-BF94-5635546E138A}" destId="{459903D5-669F-40FD-90E9-14A939B85B22}" srcOrd="1" destOrd="0" presId="urn:microsoft.com/office/officeart/2005/8/layout/vList5"/>
    <dgm:cxn modelId="{AC4CE45B-CF05-4BA9-A96F-DD1AD7C94F4B}" type="presParOf" srcId="{C4CA639D-5579-4CFD-848B-71824FF6BCAE}" destId="{E117467F-34DA-42CB-AB7C-471FA9F82FBC}" srcOrd="5" destOrd="0" presId="urn:microsoft.com/office/officeart/2005/8/layout/vList5"/>
    <dgm:cxn modelId="{45F0D936-A8BD-4910-A4D8-DC83E04EF73F}" type="presParOf" srcId="{C4CA639D-5579-4CFD-848B-71824FF6BCAE}" destId="{5C1F723F-E69F-4688-82A5-028F0F65B56F}" srcOrd="6" destOrd="0" presId="urn:microsoft.com/office/officeart/2005/8/layout/vList5"/>
    <dgm:cxn modelId="{C133DF07-F551-4AA4-A184-62A1D01A871E}" type="presParOf" srcId="{5C1F723F-E69F-4688-82A5-028F0F65B56F}" destId="{E11AC387-784A-4E5D-9DC4-BD2AFD397D76}" srcOrd="0" destOrd="0" presId="urn:microsoft.com/office/officeart/2005/8/layout/vList5"/>
    <dgm:cxn modelId="{77515432-F0B2-4170-8ED4-87EA57AD8326}" type="presParOf" srcId="{5C1F723F-E69F-4688-82A5-028F0F65B56F}" destId="{9C8A051F-AAB0-4D05-95FE-BEB8D5059C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2DBB2-0D29-44E4-9F71-C5611E11B2E0}">
      <dsp:nvSpPr>
        <dsp:cNvPr id="0" name=""/>
        <dsp:cNvSpPr/>
      </dsp:nvSpPr>
      <dsp:spPr>
        <a:xfrm>
          <a:off x="0" y="285886"/>
          <a:ext cx="10684935" cy="633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Supports energy-related priorities</a:t>
          </a:r>
          <a:endParaRPr lang="en-US" sz="2000" kern="1200" dirty="0">
            <a:latin typeface="+mn-lt"/>
          </a:endParaRPr>
        </a:p>
      </dsp:txBody>
      <dsp:txXfrm>
        <a:off x="30909" y="316795"/>
        <a:ext cx="10623117" cy="571356"/>
      </dsp:txXfrm>
    </dsp:sp>
    <dsp:sp modelId="{1D9E31C7-D2D9-4FEA-840D-017DB9C56E80}">
      <dsp:nvSpPr>
        <dsp:cNvPr id="0" name=""/>
        <dsp:cNvSpPr/>
      </dsp:nvSpPr>
      <dsp:spPr>
        <a:xfrm>
          <a:off x="0" y="919060"/>
          <a:ext cx="10684935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24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+mn-lt"/>
            </a:rPr>
            <a:t>Right-sizes grid and energy demand</a:t>
          </a:r>
          <a:endParaRPr lang="en-US" sz="1600" kern="1200" dirty="0">
            <a:solidFill>
              <a:srgbClr val="70AD47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Supports adoption and integration of emerging technologies and renewables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Supports grid modernization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Currently lowest-cost resource to meet demand in the Midwest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>
        <a:off x="0" y="919060"/>
        <a:ext cx="10684935" cy="1480049"/>
      </dsp:txXfrm>
    </dsp:sp>
    <dsp:sp modelId="{7CEBE954-5D8D-4843-98B2-2FEE8C8ACCA7}">
      <dsp:nvSpPr>
        <dsp:cNvPr id="0" name=""/>
        <dsp:cNvSpPr/>
      </dsp:nvSpPr>
      <dsp:spPr>
        <a:xfrm>
          <a:off x="0" y="2399110"/>
          <a:ext cx="10684935" cy="50283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Supports non-energy priorities</a:t>
          </a:r>
          <a:endParaRPr lang="en-US" sz="2000" kern="1200" dirty="0">
            <a:latin typeface="+mn-lt"/>
          </a:endParaRPr>
        </a:p>
      </dsp:txBody>
      <dsp:txXfrm>
        <a:off x="24546" y="2423656"/>
        <a:ext cx="10635843" cy="453738"/>
      </dsp:txXfrm>
    </dsp:sp>
    <dsp:sp modelId="{D5896DE6-140C-48D4-A1EF-655BBCB467F2}">
      <dsp:nvSpPr>
        <dsp:cNvPr id="0" name=""/>
        <dsp:cNvSpPr/>
      </dsp:nvSpPr>
      <dsp:spPr>
        <a:xfrm>
          <a:off x="0" y="2901940"/>
          <a:ext cx="10684935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24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1" kern="1200" dirty="0">
              <a:solidFill>
                <a:schemeClr val="accent2"/>
              </a:solidFill>
              <a:latin typeface="+mn-lt"/>
            </a:rPr>
            <a:t>Environmental protection and health: </a:t>
          </a:r>
          <a:r>
            <a:rPr lang="en-US" sz="1600" b="0" kern="1200" dirty="0">
              <a:latin typeface="+mn-lt"/>
            </a:rPr>
            <a:t>avoided/retired generation; </a:t>
          </a:r>
          <a:r>
            <a:rPr lang="en-US" sz="1600" b="1" kern="1200" dirty="0">
              <a:latin typeface="+mn-lt"/>
            </a:rPr>
            <a:t>essential decarbonization pathway</a:t>
          </a:r>
          <a:r>
            <a:rPr lang="en-US" sz="1600" b="0" kern="1200" dirty="0">
              <a:latin typeface="+mn-lt"/>
            </a:rPr>
            <a:t>; improved indoor and outdoor air quality; improved quality of life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1" kern="1200" dirty="0">
              <a:solidFill>
                <a:schemeClr val="accent2"/>
              </a:solidFill>
              <a:latin typeface="+mn-lt"/>
            </a:rPr>
            <a:t>Economic development</a:t>
          </a:r>
          <a:r>
            <a:rPr lang="en-US" sz="1600" kern="1200" dirty="0">
              <a:solidFill>
                <a:schemeClr val="accent2"/>
              </a:solidFill>
              <a:latin typeface="+mn-lt"/>
            </a:rPr>
            <a:t>: </a:t>
          </a:r>
          <a:r>
            <a:rPr lang="en-US" sz="1600" kern="1200" dirty="0">
              <a:latin typeface="+mn-lt"/>
            </a:rPr>
            <a:t>local workforce development; reduced business operating costs; business attraction and retention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1" kern="1200" dirty="0">
              <a:solidFill>
                <a:schemeClr val="accent2"/>
              </a:solidFill>
              <a:latin typeface="+mn-lt"/>
            </a:rPr>
            <a:t>Equity</a:t>
          </a:r>
          <a:r>
            <a:rPr lang="en-US" sz="1600" b="1" kern="1200" dirty="0">
              <a:latin typeface="+mn-lt"/>
            </a:rPr>
            <a:t>: </a:t>
          </a:r>
          <a:r>
            <a:rPr lang="en-US" sz="1600" b="0" kern="1200" dirty="0">
              <a:latin typeface="+mn-lt"/>
            </a:rPr>
            <a:t>reduced energy burden; reduced bill debt and arrearages; improved housing quality; high-quality job opportunities</a:t>
          </a:r>
        </a:p>
      </dsp:txBody>
      <dsp:txXfrm>
        <a:off x="0" y="2901940"/>
        <a:ext cx="10684935" cy="154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15123-A6DB-4214-96CF-E87DECF69E06}">
      <dsp:nvSpPr>
        <dsp:cNvPr id="0" name=""/>
        <dsp:cNvSpPr/>
      </dsp:nvSpPr>
      <dsp:spPr>
        <a:xfrm>
          <a:off x="861189" y="0"/>
          <a:ext cx="9760144" cy="27408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B72B1-C913-4BEE-8D6D-05751FF40065}">
      <dsp:nvSpPr>
        <dsp:cNvPr id="0" name=""/>
        <dsp:cNvSpPr/>
      </dsp:nvSpPr>
      <dsp:spPr>
        <a:xfrm>
          <a:off x="5168" y="822255"/>
          <a:ext cx="2455734" cy="1096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2007</a:t>
          </a:r>
          <a:r>
            <a:rPr lang="en-US" sz="1400" kern="1200" dirty="0"/>
            <a:t>: Illinois Power Agency (IPA) Act</a:t>
          </a:r>
        </a:p>
      </dsp:txBody>
      <dsp:txXfrm>
        <a:off x="58687" y="875774"/>
        <a:ext cx="2348696" cy="989302"/>
      </dsp:txXfrm>
    </dsp:sp>
    <dsp:sp modelId="{FA65017D-CC5C-4286-B501-D709003704C8}">
      <dsp:nvSpPr>
        <dsp:cNvPr id="0" name=""/>
        <dsp:cNvSpPr/>
      </dsp:nvSpPr>
      <dsp:spPr>
        <a:xfrm>
          <a:off x="2870192" y="822255"/>
          <a:ext cx="2455734" cy="1096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2010</a:t>
          </a:r>
          <a:r>
            <a:rPr lang="en-US" sz="1400" kern="1200" dirty="0"/>
            <a:t>: IPA amended; Gas savings goals established</a:t>
          </a:r>
        </a:p>
      </dsp:txBody>
      <dsp:txXfrm>
        <a:off x="2923711" y="875774"/>
        <a:ext cx="2348696" cy="989302"/>
      </dsp:txXfrm>
    </dsp:sp>
    <dsp:sp modelId="{119B73FA-DB7D-45A1-A9DB-4528820A220F}">
      <dsp:nvSpPr>
        <dsp:cNvPr id="0" name=""/>
        <dsp:cNvSpPr/>
      </dsp:nvSpPr>
      <dsp:spPr>
        <a:xfrm>
          <a:off x="5735216" y="822255"/>
          <a:ext cx="2455734" cy="1096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2016</a:t>
          </a:r>
          <a:r>
            <a:rPr lang="en-US" sz="1400" kern="1200" dirty="0"/>
            <a:t>: FEJA; New electricity savings requirements</a:t>
          </a:r>
        </a:p>
      </dsp:txBody>
      <dsp:txXfrm>
        <a:off x="5788735" y="875774"/>
        <a:ext cx="2348696" cy="989302"/>
      </dsp:txXfrm>
    </dsp:sp>
    <dsp:sp modelId="{00B5F566-24B8-4BB2-9D7C-82FEF6036272}">
      <dsp:nvSpPr>
        <dsp:cNvPr id="0" name=""/>
        <dsp:cNvSpPr/>
      </dsp:nvSpPr>
      <dsp:spPr>
        <a:xfrm>
          <a:off x="8600240" y="822255"/>
          <a:ext cx="2877114" cy="1096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2021</a:t>
          </a:r>
          <a:r>
            <a:rPr lang="en-US" sz="1400" kern="1200" dirty="0"/>
            <a:t>: CEJA; Extended savings goals &amp; decarbonization; Expanded programs</a:t>
          </a:r>
        </a:p>
      </dsp:txBody>
      <dsp:txXfrm>
        <a:off x="8653759" y="875774"/>
        <a:ext cx="2770076" cy="989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3D94D-9CE7-413A-9CF9-D1C3A38681B0}">
      <dsp:nvSpPr>
        <dsp:cNvPr id="0" name=""/>
        <dsp:cNvSpPr/>
      </dsp:nvSpPr>
      <dsp:spPr>
        <a:xfrm rot="5400000">
          <a:off x="6320186" y="-2662469"/>
          <a:ext cx="1169298" cy="649866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Energy assessments, direct install kits, appliance recycling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Big focus on lighting rebates at retailers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Air sealing and insulation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HVAC rebates at retailers and Furnaces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Above-code construction</a:t>
          </a:r>
        </a:p>
      </dsp:txBody>
      <dsp:txXfrm rot="-5400000">
        <a:off x="3655501" y="59296"/>
        <a:ext cx="6441588" cy="1055138"/>
      </dsp:txXfrm>
    </dsp:sp>
    <dsp:sp modelId="{4A633167-7707-4B62-B450-2894B6A600AA}">
      <dsp:nvSpPr>
        <dsp:cNvPr id="0" name=""/>
        <dsp:cNvSpPr/>
      </dsp:nvSpPr>
      <dsp:spPr>
        <a:xfrm>
          <a:off x="0" y="0"/>
          <a:ext cx="3655501" cy="1163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Single-Family Homes</a:t>
          </a:r>
        </a:p>
      </dsp:txBody>
      <dsp:txXfrm>
        <a:off x="56821" y="56821"/>
        <a:ext cx="3541859" cy="1050339"/>
      </dsp:txXfrm>
    </dsp:sp>
    <dsp:sp modelId="{83A4F884-A4D8-4FDC-AFD5-AC2A09A9D7F4}">
      <dsp:nvSpPr>
        <dsp:cNvPr id="0" name=""/>
        <dsp:cNvSpPr/>
      </dsp:nvSpPr>
      <dsp:spPr>
        <a:xfrm rot="5400000">
          <a:off x="6452748" y="-1443985"/>
          <a:ext cx="931185" cy="6511379"/>
        </a:xfrm>
        <a:prstGeom prst="round2SameRect">
          <a:avLst/>
        </a:prstGeom>
        <a:solidFill>
          <a:schemeClr val="accent5">
            <a:tint val="40000"/>
            <a:alpha val="90000"/>
            <a:hueOff val="-3651617"/>
            <a:satOff val="13501"/>
            <a:lumOff val="146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51617"/>
              <a:satOff val="13501"/>
              <a:lumOff val="14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Energy assessments, appliance recycling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Lighting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HVAC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Above-code construction</a:t>
          </a:r>
        </a:p>
      </dsp:txBody>
      <dsp:txXfrm rot="-5400000">
        <a:off x="3662652" y="1391568"/>
        <a:ext cx="6465922" cy="840271"/>
      </dsp:txXfrm>
    </dsp:sp>
    <dsp:sp modelId="{747B2502-A8F1-4731-9B60-9B34D7776282}">
      <dsp:nvSpPr>
        <dsp:cNvPr id="0" name=""/>
        <dsp:cNvSpPr/>
      </dsp:nvSpPr>
      <dsp:spPr>
        <a:xfrm>
          <a:off x="0" y="1229713"/>
          <a:ext cx="3662651" cy="1163981"/>
        </a:xfrm>
        <a:prstGeom prst="roundRect">
          <a:avLst/>
        </a:prstGeom>
        <a:solidFill>
          <a:schemeClr val="accent5">
            <a:hueOff val="-3296872"/>
            <a:satOff val="10989"/>
            <a:lumOff val="41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Commercial Buildings</a:t>
          </a:r>
          <a:endParaRPr lang="en-US" sz="2300" b="0" kern="1200" dirty="0"/>
        </a:p>
      </dsp:txBody>
      <dsp:txXfrm>
        <a:off x="56821" y="1286534"/>
        <a:ext cx="3549009" cy="1050339"/>
      </dsp:txXfrm>
    </dsp:sp>
    <dsp:sp modelId="{459903D5-669F-40FD-90E9-14A939B85B22}">
      <dsp:nvSpPr>
        <dsp:cNvPr id="0" name=""/>
        <dsp:cNvSpPr/>
      </dsp:nvSpPr>
      <dsp:spPr>
        <a:xfrm rot="5400000">
          <a:off x="6452748" y="-221805"/>
          <a:ext cx="931185" cy="6511379"/>
        </a:xfrm>
        <a:prstGeom prst="round2SameRect">
          <a:avLst/>
        </a:prstGeom>
        <a:solidFill>
          <a:schemeClr val="accent5">
            <a:tint val="40000"/>
            <a:alpha val="90000"/>
            <a:hueOff val="-7303234"/>
            <a:satOff val="27002"/>
            <a:lumOff val="293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03234"/>
              <a:satOff val="27002"/>
              <a:lumOff val="29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Run by DCEO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Limited specific offerings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Energy assessments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Energy savings kits</a:t>
          </a:r>
        </a:p>
      </dsp:txBody>
      <dsp:txXfrm rot="-5400000">
        <a:off x="3662652" y="2613748"/>
        <a:ext cx="6465922" cy="840271"/>
      </dsp:txXfrm>
    </dsp:sp>
    <dsp:sp modelId="{1E6241F2-78A6-42D2-A934-6C77E6E51F48}">
      <dsp:nvSpPr>
        <dsp:cNvPr id="0" name=""/>
        <dsp:cNvSpPr/>
      </dsp:nvSpPr>
      <dsp:spPr>
        <a:xfrm>
          <a:off x="0" y="2451894"/>
          <a:ext cx="3662651" cy="1163981"/>
        </a:xfrm>
        <a:prstGeom prst="roundRect">
          <a:avLst/>
        </a:prstGeom>
        <a:solidFill>
          <a:schemeClr val="accent5">
            <a:hueOff val="-6593743"/>
            <a:satOff val="21979"/>
            <a:lumOff val="83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Income-Qualified &amp; Public Housing/Facilities</a:t>
          </a:r>
        </a:p>
      </dsp:txBody>
      <dsp:txXfrm>
        <a:off x="56821" y="2508715"/>
        <a:ext cx="3549009" cy="1050339"/>
      </dsp:txXfrm>
    </dsp:sp>
    <dsp:sp modelId="{9C8A051F-AAB0-4D05-95FE-BEB8D5059C19}">
      <dsp:nvSpPr>
        <dsp:cNvPr id="0" name=""/>
        <dsp:cNvSpPr/>
      </dsp:nvSpPr>
      <dsp:spPr>
        <a:xfrm rot="5400000">
          <a:off x="6452748" y="1000375"/>
          <a:ext cx="931185" cy="6511379"/>
        </a:xfrm>
        <a:prstGeom prst="round2SameRect">
          <a:avLst/>
        </a:prstGeom>
        <a:solidFill>
          <a:schemeClr val="accent5">
            <a:tint val="40000"/>
            <a:alpha val="90000"/>
            <a:hueOff val="-10954850"/>
            <a:satOff val="40503"/>
            <a:lumOff val="440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954850"/>
              <a:satOff val="40503"/>
              <a:lumOff val="4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Custom projects</a:t>
          </a:r>
        </a:p>
      </dsp:txBody>
      <dsp:txXfrm rot="-5400000">
        <a:off x="3662652" y="3835929"/>
        <a:ext cx="6465922" cy="840271"/>
      </dsp:txXfrm>
    </dsp:sp>
    <dsp:sp modelId="{E11AC387-784A-4E5D-9DC4-BD2AFD397D76}">
      <dsp:nvSpPr>
        <dsp:cNvPr id="0" name=""/>
        <dsp:cNvSpPr/>
      </dsp:nvSpPr>
      <dsp:spPr>
        <a:xfrm>
          <a:off x="0" y="3674074"/>
          <a:ext cx="3662651" cy="1163981"/>
        </a:xfrm>
        <a:prstGeom prst="roundRect">
          <a:avLst/>
        </a:prstGeom>
        <a:solidFill>
          <a:schemeClr val="accent5">
            <a:hueOff val="-9890615"/>
            <a:satOff val="32968"/>
            <a:lumOff val="12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Industrial</a:t>
          </a:r>
        </a:p>
      </dsp:txBody>
      <dsp:txXfrm>
        <a:off x="56821" y="3730895"/>
        <a:ext cx="3549009" cy="105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64A4A-54FE-42A5-ABFE-930EC78D900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3ACA3-5575-40B8-BFCA-2C630BDF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4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Midwest Overview: 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Look at which states are undertraining energy planning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Processes take different forms, objectives take different forms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Discuss why Midwest states need to develop new state energy plans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Priorities; federal funding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Stakeholder engagement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Transforming energy landscape: new technologies, decarbonization, resilience threats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What can we learn from planning processes that are currently underway?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1D7AF-F1B3-494F-BE06-72A206B1A6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4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lists considerations for 5 important, common process steps in state energy planning. Drawn from existing state energy plans, recommendations by NASEO and DOE, and MEEA’s EE expertise.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 metrics: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cost of levelized cost of EE in your state compared with energy sources (current and outlook);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EE potential in your state by sector;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adoption, market outlook and opportunity for technologies including energy-efficient appliances, batteries, electric vehicles, etc.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Baselining is an iterative process and stakeholder may raise baselining needs throughout the process. Consider potential unforeseen factors or needs, for example geopolitical factors. Lay out the known unknowns.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Input: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 engagement and input from all stakeholders in the state;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under-represented, historically marginalized, and/or highest-need communities;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with policymakers, agencies, and other government stakeholders (work towards institutional buy-in)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Recommendations: Determining actionable, feasible recommendations and measures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Consider, what is a feasible time-frame for implementation of the plan and its recommendations?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political environment, consensus and feasibility. What measures already have legs (buy-in)? What will require education?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champions and key actors for implementing each recommendations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engagement and working groups with implementors or each strategy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and technical assistance for local governments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buy-in: communicate and promote how the plan is being implemented to new administrators, policymakers and the public at large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measures are currently in the works?;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implementation, what can benefits and outcomes can stakeholders expect?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the plan upon realizing any benefits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Reporting: A specific reporting process is crucial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 will the agency/state report progress? How will these be organized? (overall plan or by sector/area?)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progress requirements or reporting for relevant government agencies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4A50A-3A3A-438B-AF0A-E7C76A4D6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917E-02CC-4DC1-B111-31AC67E983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7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917E-02CC-4DC1-B111-31AC67E983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0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917E-02CC-4DC1-B111-31AC67E983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2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4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3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4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1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48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32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4917E-02CC-4DC1-B111-31AC67E98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93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8EA9-05C9-4B62-9B1A-2E056A1C2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11209-F43E-42DD-A83D-2CBC45B66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A235-221F-4574-A77D-55912FE5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BE50-6378-4E7C-AFA1-BF80945B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6E22-3B9E-4D81-8A27-6A98DC78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CE2C-846F-48C9-9F1B-BC6A441A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D2EA0-75A2-4E6B-9507-17D0C6E74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BAB4A-5E66-48C2-AC08-DB16F611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DCE1B-67CB-4337-8DB6-765807F9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A312B-CF87-4F25-A2E1-8AB0327D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28B71-EC5B-4581-A8ED-AD3A3737D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31EA-ADF6-433C-8FC1-8DED4CC50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4EBB-8F6B-4FD9-94DB-F541032C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9AF0A-6E95-42CC-83F0-09145EEE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60E7-8C43-4455-974C-27FA1D92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41744" y="5644443"/>
            <a:ext cx="3350256" cy="1213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23" y="4908780"/>
            <a:ext cx="2917023" cy="101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0054" y="4841746"/>
            <a:ext cx="8136436" cy="1147657"/>
          </a:xfrm>
          <a:ln>
            <a:noFill/>
          </a:ln>
        </p:spPr>
        <p:txBody>
          <a:bodyPr>
            <a:noAutofit/>
          </a:bodyPr>
          <a:lstStyle>
            <a:lvl1pPr algn="l">
              <a:defRPr sz="3733" baseline="0">
                <a:solidFill>
                  <a:srgbClr val="075384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0054" y="6265501"/>
            <a:ext cx="8136436" cy="424380"/>
          </a:xfrm>
        </p:spPr>
        <p:txBody>
          <a:bodyPr>
            <a:normAutofit/>
          </a:bodyPr>
          <a:lstStyle>
            <a:lvl1pPr marL="0" indent="0" algn="l">
              <a:buNone/>
              <a:defRPr sz="2667" baseline="0">
                <a:solidFill>
                  <a:srgbClr val="DBA510"/>
                </a:solidFill>
              </a:defRPr>
            </a:lvl1pPr>
          </a:lstStyle>
          <a:p>
            <a:pPr lvl="0"/>
            <a:r>
              <a:rPr lang="en-US" dirty="0"/>
              <a:t>Event or Speaker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9842BAD-3DB3-EA42-A39A-B258A77FB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39723" y="6257118"/>
            <a:ext cx="2917023" cy="432821"/>
          </a:xfrm>
        </p:spPr>
        <p:txBody>
          <a:bodyPr>
            <a:normAutofit/>
          </a:bodyPr>
          <a:lstStyle>
            <a:lvl1pPr marL="0" indent="0" algn="r">
              <a:buNone/>
              <a:defRPr sz="2667" baseline="0">
                <a:solidFill>
                  <a:srgbClr val="DBA51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9B8B39-9DCF-DA47-84CC-50AE7A725FE3}"/>
              </a:ext>
            </a:extLst>
          </p:cNvPr>
          <p:cNvCxnSpPr/>
          <p:nvPr userDrawn="1"/>
        </p:nvCxnSpPr>
        <p:spPr>
          <a:xfrm>
            <a:off x="0" y="4688561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6C2DC9-591B-944D-B705-BC70299BE1A4}"/>
              </a:ext>
            </a:extLst>
          </p:cNvPr>
          <p:cNvCxnSpPr/>
          <p:nvPr userDrawn="1"/>
        </p:nvCxnSpPr>
        <p:spPr>
          <a:xfrm>
            <a:off x="0" y="6135889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4C582A-BD19-CB48-8C39-C8F23A7512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4628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780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ME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962471"/>
            <a:ext cx="11236411" cy="723900"/>
          </a:xfrm>
        </p:spPr>
        <p:txBody>
          <a:bodyPr>
            <a:noAutofit/>
          </a:bodyPr>
          <a:lstStyle>
            <a:lvl1pPr marL="0" indent="0" algn="l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377977"/>
            <a:ext cx="11237036" cy="584699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200" b="1" i="0" dirty="0">
                <a:solidFill>
                  <a:srgbClr val="007BB3"/>
                </a:solidFill>
                <a:latin typeface="Century Gothic"/>
                <a:cs typeface="Century Gothic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3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41744" y="5644443"/>
            <a:ext cx="3350256" cy="1213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23" y="4908780"/>
            <a:ext cx="2917023" cy="101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0054" y="4841746"/>
            <a:ext cx="8136436" cy="1147657"/>
          </a:xfrm>
          <a:ln>
            <a:noFill/>
          </a:ln>
        </p:spPr>
        <p:txBody>
          <a:bodyPr>
            <a:noAutofit/>
          </a:bodyPr>
          <a:lstStyle>
            <a:lvl1pPr algn="l">
              <a:defRPr sz="3733" baseline="0">
                <a:solidFill>
                  <a:srgbClr val="075384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0054" y="6265501"/>
            <a:ext cx="8136436" cy="424380"/>
          </a:xfrm>
        </p:spPr>
        <p:txBody>
          <a:bodyPr>
            <a:normAutofit/>
          </a:bodyPr>
          <a:lstStyle>
            <a:lvl1pPr marL="0" indent="0" algn="l">
              <a:buNone/>
              <a:defRPr sz="2667" baseline="0">
                <a:solidFill>
                  <a:srgbClr val="DBA510"/>
                </a:solidFill>
              </a:defRPr>
            </a:lvl1pPr>
          </a:lstStyle>
          <a:p>
            <a:pPr lvl="0"/>
            <a:r>
              <a:rPr lang="en-US" dirty="0"/>
              <a:t>Event or Speaker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9842BAD-3DB3-EA42-A39A-B258A77FB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39723" y="6257118"/>
            <a:ext cx="2917023" cy="432821"/>
          </a:xfrm>
        </p:spPr>
        <p:txBody>
          <a:bodyPr>
            <a:normAutofit/>
          </a:bodyPr>
          <a:lstStyle>
            <a:lvl1pPr marL="0" indent="0" algn="r">
              <a:buNone/>
              <a:defRPr sz="2667" baseline="0">
                <a:solidFill>
                  <a:srgbClr val="DBA51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9B8B39-9DCF-DA47-84CC-50AE7A725FE3}"/>
              </a:ext>
            </a:extLst>
          </p:cNvPr>
          <p:cNvCxnSpPr/>
          <p:nvPr userDrawn="1"/>
        </p:nvCxnSpPr>
        <p:spPr>
          <a:xfrm>
            <a:off x="0" y="4688561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6C2DC9-591B-944D-B705-BC70299BE1A4}"/>
              </a:ext>
            </a:extLst>
          </p:cNvPr>
          <p:cNvCxnSpPr/>
          <p:nvPr userDrawn="1"/>
        </p:nvCxnSpPr>
        <p:spPr>
          <a:xfrm>
            <a:off x="0" y="6135889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4C582A-BD19-CB48-8C39-C8F23A7512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4628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737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080C8F-9F77-604C-A5D4-20C2617F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69985"/>
            <a:ext cx="12192000" cy="96247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925887" y="5895528"/>
            <a:ext cx="2315363" cy="962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422" y="5991621"/>
            <a:ext cx="2009261" cy="6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BA95EA2-CDF3-D740-A053-652606A1F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47" y="504857"/>
            <a:ext cx="7573280" cy="6503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733" b="0" i="0" baseline="0">
                <a:solidFill>
                  <a:srgbClr val="007B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3F7ECA82-4D09-420D-9A90-75790B441E8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592667" y="1314451"/>
            <a:ext cx="11006667" cy="445558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41364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962471"/>
            <a:ext cx="11236411" cy="723900"/>
          </a:xfrm>
        </p:spPr>
        <p:txBody>
          <a:bodyPr>
            <a:noAutofit/>
          </a:bodyPr>
          <a:lstStyle>
            <a:lvl1pPr marL="0" indent="0" algn="l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377977"/>
            <a:ext cx="11237036" cy="584699"/>
          </a:xfrm>
        </p:spPr>
        <p:txBody>
          <a:bodyPr>
            <a:noAutofit/>
          </a:bodyPr>
          <a:lstStyle>
            <a:lvl1pPr algn="l">
              <a:defRPr sz="3733" i="0">
                <a:solidFill>
                  <a:srgbClr val="007BB3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82EE-D083-3248-A062-0EB1D9EAB9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8" y="1831363"/>
            <a:ext cx="11262783" cy="4227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31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2681543"/>
            <a:ext cx="11236411" cy="723900"/>
          </a:xfrm>
        </p:spPr>
        <p:txBody>
          <a:bodyPr>
            <a:noAutofit/>
          </a:bodyPr>
          <a:lstStyle>
            <a:lvl1pPr marL="0" indent="0" algn="ctr">
              <a:buNone/>
              <a:defRPr sz="2667" i="1">
                <a:solidFill>
                  <a:schemeClr val="accent1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2097049"/>
            <a:ext cx="11237036" cy="584699"/>
          </a:xfrm>
        </p:spPr>
        <p:txBody>
          <a:bodyPr>
            <a:noAutofit/>
          </a:bodyPr>
          <a:lstStyle>
            <a:lvl1pPr algn="ctr">
              <a:defRPr sz="3733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9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962471"/>
            <a:ext cx="11236411" cy="723900"/>
          </a:xfrm>
        </p:spPr>
        <p:txBody>
          <a:bodyPr>
            <a:noAutofit/>
          </a:bodyPr>
          <a:lstStyle>
            <a:lvl1pPr marL="0" indent="0" algn="l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377977"/>
            <a:ext cx="11237036" cy="584699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200" b="1" i="0" dirty="0">
                <a:solidFill>
                  <a:srgbClr val="007BB3"/>
                </a:solidFill>
                <a:latin typeface="Century Gothic"/>
                <a:cs typeface="Century Gothic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3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4B7B46-8C71-5142-AE9D-015114FE6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1141"/>
            <a:ext cx="12192000" cy="2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A57C-EFD9-46D5-A875-4BF210A8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0FB09-8995-496A-AE5F-81E2D9ED7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6A46D-6395-494A-AE82-BB1D633F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3B121-A1F2-4543-AC13-9A984940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30629-BFAC-417B-8DA2-F2AB7336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7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M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" y="0"/>
            <a:ext cx="12240684" cy="6881621"/>
            <a:chOff x="0" y="0"/>
            <a:chExt cx="9180513" cy="516121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219075"/>
              <a:ext cx="1381125" cy="228600"/>
            </a:xfrm>
            <a:prstGeom prst="rect">
              <a:avLst/>
            </a:prstGeom>
            <a:solidFill>
              <a:srgbClr val="0753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71513"/>
              <a:ext cx="1381125" cy="228600"/>
            </a:xfrm>
            <a:prstGeom prst="rect">
              <a:avLst/>
            </a:prstGeom>
            <a:solidFill>
              <a:srgbClr val="55B6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900113"/>
              <a:ext cx="1381125" cy="228600"/>
            </a:xfrm>
            <a:prstGeom prst="rect">
              <a:avLst/>
            </a:prstGeom>
            <a:solidFill>
              <a:srgbClr val="519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1128713"/>
              <a:ext cx="1381125" cy="228600"/>
            </a:xfrm>
            <a:prstGeom prst="rect">
              <a:avLst/>
            </a:prstGeom>
            <a:solidFill>
              <a:srgbClr val="92C8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9180513" cy="227013"/>
            </a:xfrm>
            <a:prstGeom prst="rect">
              <a:avLst/>
            </a:prstGeom>
            <a:solidFill>
              <a:srgbClr val="007B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1357313"/>
              <a:ext cx="1381125" cy="3803903"/>
            </a:xfrm>
            <a:prstGeom prst="rect">
              <a:avLst/>
            </a:prstGeom>
            <a:solidFill>
              <a:srgbClr val="007B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447675"/>
              <a:ext cx="1381125" cy="228600"/>
            </a:xfrm>
            <a:prstGeom prst="rect">
              <a:avLst/>
            </a:prstGeom>
            <a:solidFill>
              <a:srgbClr val="DBA5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</p:grpSp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451102" y="962471"/>
            <a:ext cx="9131300" cy="723900"/>
          </a:xfrm>
        </p:spPr>
        <p:txBody>
          <a:bodyPr>
            <a:noAutofit/>
          </a:bodyPr>
          <a:lstStyle>
            <a:lvl1pPr marL="0" indent="0" algn="r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450593" y="377977"/>
            <a:ext cx="9131808" cy="584699"/>
          </a:xfrm>
        </p:spPr>
        <p:txBody>
          <a:bodyPr>
            <a:noAutofit/>
          </a:bodyPr>
          <a:lstStyle>
            <a:lvl1pPr algn="r">
              <a:defRPr sz="3733" i="0">
                <a:solidFill>
                  <a:srgbClr val="075384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451102" y="1809753"/>
            <a:ext cx="9131300" cy="4068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0DE33F9-DF30-4FAE-B2E7-7BA759D3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400" y="6473191"/>
            <a:ext cx="71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2A1F-A720-4B0C-8AB7-84208AC5D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1AA9B-282C-418A-A0F0-355BFC5C3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5E1FF-64DF-4839-B1AA-C68CA35D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62AA-93DC-4B0F-B2F5-3F7A4C4A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68BD9-2964-4708-B570-39911635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0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01FB-87C2-4255-BE54-D51A3101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8D5D-80F2-49C2-8C87-166FE9F50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A9F0-D3AF-47F8-9F61-EC294839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03A52-5313-460A-90B4-0E065D63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3C9B-724B-4BAD-9527-4BE593DE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4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CAE5-D349-4BC0-8390-775C66D0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DE07-345D-46DB-B6CC-D76B0095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1D01B-1EC1-4DA7-8252-BD16E095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1B7CE-2D23-4577-BA3D-EE939530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CE5A-87F3-48CF-8843-D7D68DD4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544D-FCA0-4943-832F-280432C9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B58E-3C7B-4CFF-9172-61D395C0D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67C1D-B84D-4800-819B-1B994E9D4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7D50A-8F38-44D0-BA8E-A2825729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E4636-161F-41B2-BB8E-F683DD3D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DA9C6-E88A-4E97-8F5E-C035EE01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13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864B-FCE4-444D-A74D-FD39F6D7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63936-B6FE-42E0-9890-F643EA509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C8D38-B2B8-4FE6-A763-6F2D078E0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B906D-0FCE-4307-9211-41FC0AF54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2BB2E-1BE4-4FEF-92EA-3793C2DB1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7D865-9464-483F-A95B-2F99205A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7045C-7795-4928-89AF-BB15920F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173EC-1771-495E-9BC6-F8637D25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03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949D-B13E-4C27-AEE4-CC3F2804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B0314-060E-422F-A5F2-1E06C4EF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06BB3-D5AD-4227-AA7E-60CCA5C1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0D47C-A795-419E-AEAA-AD7F5592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6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6051F-7641-49DA-86EA-0DB84016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ED237-F750-4C65-A978-023C039A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1CCE2-A490-4192-80E5-8C87E0CB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9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2671-F581-4E72-842E-A14AC919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3FC5-1B50-48D7-B821-B3262AB5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F51D1-115E-4458-A126-D20787D2B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69D24-EFF6-4D68-B1D7-99FFB878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ABE4-7939-497F-8B2C-F0189D27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CF6D-32E4-4763-9CA4-62BD264F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11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C70-5654-4F18-8FF7-68B18F91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CBBF5-0F0C-470F-AB52-8B24E3A4B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8C577-408D-466F-B822-E1EBD2B0C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BA565-0E60-4626-B457-8756F87E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292B-1CD6-44FA-B4B9-C4BD45A3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18052-165B-4377-B269-476EB8F8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C877-C9A4-4127-A72E-0F29ECBE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7DC25-AB8F-43A4-8116-A9E1BED6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DA87C-AFAD-469A-8666-F37C2024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0290A-5072-4B44-B32F-D3CB63F6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35987-F143-4DDB-BF06-A51B5A9A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39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54D6-DB71-43C0-ACA1-CDA708AB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488FC-AB6E-44B6-8963-5D6E7E969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2F1E7-EDE3-4450-92F8-42650B9A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4D0EC-E131-498F-85E5-FDC53811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15DA5-B913-4682-8E71-FBCA4C25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82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CCA76-A2C9-4946-BC95-C920DE9F1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1D003-B90C-4526-9D59-0F5FA403C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8688-CDFA-41D8-8ED5-125327E9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1805-F2DB-45C9-8C73-5194D208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7615-33BB-41AC-9451-CC53EB57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49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962471"/>
            <a:ext cx="11236411" cy="723900"/>
          </a:xfrm>
        </p:spPr>
        <p:txBody>
          <a:bodyPr>
            <a:noAutofit/>
          </a:bodyPr>
          <a:lstStyle>
            <a:lvl1pPr marL="0" indent="0" algn="l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377977"/>
            <a:ext cx="11237036" cy="584699"/>
          </a:xfrm>
        </p:spPr>
        <p:txBody>
          <a:bodyPr>
            <a:noAutofit/>
          </a:bodyPr>
          <a:lstStyle>
            <a:lvl1pPr algn="l">
              <a:defRPr sz="3733" i="0">
                <a:solidFill>
                  <a:srgbClr val="007BB3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82EE-D083-3248-A062-0EB1D9EAB9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8" y="1831363"/>
            <a:ext cx="11262783" cy="4227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5964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ME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962471"/>
            <a:ext cx="11236411" cy="723900"/>
          </a:xfrm>
        </p:spPr>
        <p:txBody>
          <a:bodyPr>
            <a:noAutofit/>
          </a:bodyPr>
          <a:lstStyle>
            <a:lvl1pPr marL="0" indent="0" algn="l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377977"/>
            <a:ext cx="11237036" cy="584699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200" b="1" i="0" dirty="0">
                <a:solidFill>
                  <a:srgbClr val="007BB3"/>
                </a:solidFill>
                <a:latin typeface="Century Gothic"/>
                <a:cs typeface="Century Gothic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3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4459-CAB1-448C-BF05-6CC4348B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FDE4D-2D7A-4FFA-96BB-B228A9171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B3CD2-4566-45B1-A912-B4C294929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910FF-D46D-4B5C-A9EE-8BF72B8A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E8B2D-1839-49B2-B2E9-D767F07A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11EDD-354B-49CD-822C-46C81D79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7BBD-99DE-4E3C-8081-DA3E9944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939A-1634-40BD-8260-661E4FA65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87727-6175-4CF0-91B5-BDF572F52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C52CB-EBE9-4805-B1B7-A5DA66189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23D96-5FFA-4C62-9C3E-5C8D90DCB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2622D-8581-4AE6-8D6B-7F0A714E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F9380-4849-4AC8-945F-EF33492C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228FC-6CEB-4BBD-BFE7-27F2F43E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3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B4BB-7851-44F7-84D4-E7A413C6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F716C-47BB-4B38-A90C-91224682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2B8D0-0AB5-4BEB-A168-22A27D1E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69950-4BE3-457F-81EF-FA78DB86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75A4B-3742-4B82-B601-EC149CB4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A6288-00D9-4829-93D3-ABFA2E0D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90A66-5AE1-4249-A315-08E19E4C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1895-8DC3-47CD-9E49-924DDE97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2070-3324-4880-BF70-089A7B3D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E2A12-1DB5-4E8E-AE2E-1CB9EE82E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0FE2-3A9E-4AAE-ADE3-97F38D46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F3575-BDE1-40FC-83E3-3CA7037E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177FE-06CA-4D2E-9EF2-E62CA241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2247-E5FF-429A-A684-BF241A78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B6CE2-E887-4E45-A1CC-CD7117F5B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2EB16-C44E-4663-8359-3F8C99FED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7004-125E-458F-A1BA-3617DC43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2EE2F-9F60-4C4A-8E0A-E44F651B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9FF2-39E3-4F59-9C24-5BBDC602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478B7-DD45-4893-B338-8310EA8B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65B48-00DC-4ADE-8A9D-9F4D5980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6F065-0F79-4CD0-B967-FBBD02AE0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CC2D-ECD4-4E73-8B2A-76DC6EF2772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6525-055B-47AC-959B-FF600C7C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E851-0991-403F-B36C-79D24D78C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D0F35-325B-438A-A0CC-AC9BD0D6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7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90061-64CC-40C7-BBA7-624064E9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8D99-6EEE-47A9-8DC3-AC766E604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623E-94E0-4500-BA2F-CF2A6FD73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3288-B9DB-4FBE-AC4A-B5CB9E81FD4A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FC3A-C159-460F-8F01-3FBD4A7D8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992F-DD5C-4ECB-8C8B-FF21D421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6DF1-7556-4E34-921A-B0114BC61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medakkar@mwalliance.org" TargetMode="Externa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walliance.org/sites/default/files/meea-research/ee_policy_4_pager_v3.3_pages.pdf?current=/taxonomy/term/11" TargetMode="External"/><Relationship Id="rId7" Type="http://schemas.openxmlformats.org/officeDocument/2006/relationships/hyperlink" Target="https://www.mwalliance.org/resources/advocacy-toolk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mwalliance.org/sites/default/files/Facts-and-Fictions-of-Energy-Efficiency-8.28.18.pdf" TargetMode="External"/><Relationship Id="rId5" Type="http://schemas.openxmlformats.org/officeDocument/2006/relationships/hyperlink" Target="https://www.mwalliance.org/sites/default/files/EE-Messaging-Guide-8.28.18.pdf" TargetMode="External"/><Relationship Id="rId4" Type="http://schemas.openxmlformats.org/officeDocument/2006/relationships/hyperlink" Target="https://www.mwalliance.org/fact-shee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lsag.s3.amazonaws.com/Ameren-IL-2022-2025-EE-Plan_filed-March-202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ilsag.s3.amazonaws.com/Nicor-Gas-2022-2025-EE-Plan_filed-March-2021.pdf" TargetMode="External"/><Relationship Id="rId4" Type="http://schemas.openxmlformats.org/officeDocument/2006/relationships/hyperlink" Target="https://ilsag.s3.amazonaws.com/Peoples-Gas-2022-2025-EE-Plan_filed-March-2021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39EF7-4E9F-8646-B95D-B7986C87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4182"/>
            <a:ext cx="11412280" cy="472920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8A9E79-E667-384F-9D1B-08F616FD9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054" y="6265500"/>
            <a:ext cx="8136436" cy="42444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Go Green Illinois Meeting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C00547-D47B-F94F-B75F-D643B660E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5969" y="6257117"/>
            <a:ext cx="2560777" cy="441211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entury Gothic" panose="020B0502020202020204" pitchFamily="34" charset="0"/>
              </a:rPr>
              <a:t>January 2021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07395EB-1A38-984C-99DE-233B4D8F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23" y="4908780"/>
            <a:ext cx="2917023" cy="101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D1F271-8889-B54F-9CF4-5DF9DA500630}"/>
              </a:ext>
            </a:extLst>
          </p:cNvPr>
          <p:cNvSpPr txBox="1">
            <a:spLocks/>
          </p:cNvSpPr>
          <p:nvPr/>
        </p:nvSpPr>
        <p:spPr>
          <a:xfrm>
            <a:off x="470054" y="4841746"/>
            <a:ext cx="8136436" cy="1147657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75384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defTabSz="609585">
              <a:defRPr/>
            </a:pPr>
            <a:endParaRPr lang="en-US" sz="3733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408202-60E0-FD4B-82CE-76FB8B1F20C3}"/>
              </a:ext>
            </a:extLst>
          </p:cNvPr>
          <p:cNvCxnSpPr/>
          <p:nvPr/>
        </p:nvCxnSpPr>
        <p:spPr>
          <a:xfrm>
            <a:off x="0" y="4688561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865404-4059-084B-A0AD-7D63467F11F4}"/>
              </a:ext>
            </a:extLst>
          </p:cNvPr>
          <p:cNvCxnSpPr/>
          <p:nvPr/>
        </p:nvCxnSpPr>
        <p:spPr>
          <a:xfrm>
            <a:off x="0" y="6147444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CBD51E-D6B6-4AED-82B0-F13D848FB892}"/>
              </a:ext>
            </a:extLst>
          </p:cNvPr>
          <p:cNvSpPr txBox="1"/>
          <p:nvPr/>
        </p:nvSpPr>
        <p:spPr>
          <a:xfrm>
            <a:off x="470054" y="4772098"/>
            <a:ext cx="7512423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75384"/>
                </a:solidFill>
                <a:latin typeface="Century Gothic" panose="020B0502020202020204" pitchFamily="34" charset="0"/>
              </a:rPr>
              <a:t>Energy Efficiency: </a:t>
            </a:r>
          </a:p>
          <a:p>
            <a:r>
              <a:rPr lang="en-US" sz="3600" dirty="0">
                <a:solidFill>
                  <a:srgbClr val="075384"/>
                </a:solidFill>
                <a:latin typeface="Century Gothic" panose="020B0502020202020204" pitchFamily="34" charset="0"/>
              </a:rPr>
              <a:t>Overview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72160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Energy Efficiency Opportunities &amp; Calls to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492" y="1155033"/>
            <a:ext cx="11262783" cy="47484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 of energy efficiency in your community – utility energy efficiency programs exist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 of commitments in the Metropolitan Mayor’s Caucus Climate Action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energy efficiency and solar together - reduce energy consumption to lower cost and improve reliability of solar, DERs and clean energy technologies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 to elected officials about energy efficiency benefits, jobs and projects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Advocacy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 for funds to supplement existing programs and cover whole-home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 for funds to address health &amp; safety/deferral issues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us!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MEEA have resources to support your efforts – 101 messaging and facts, drafting ordinance language, feasibility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173736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Energy Efficiency Opportunities &amp; Calls to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492" y="1155033"/>
            <a:ext cx="11262783" cy="4748462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Advancing Policies: Codes and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Performance Standards</a:t>
            </a:r>
            <a:endParaRPr lang="en-US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Jurisdictions can adopt CEJA stretch code targets now for commercial buildings 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entury Gothic" panose="020B0502020202020204" pitchFamily="34" charset="0"/>
              </a:rPr>
              <a:t>Opportunity to advance EV charging, solar-ready, storage-ready, demand response-ready, electrification through the </a:t>
            </a:r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electricity code – separate from the building energy code</a:t>
            </a:r>
            <a:endParaRPr lang="en-US" sz="2600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1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workforce development in your community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and colleges can support and supplement new and existing workforce development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 your community in utility EE discussions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in the Illinois Stakeholder Advisory Group and/or the Income Qualified Accountability Committees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7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B8FB51-4042-43B2-BBCD-E45434EF8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7945" y="2058284"/>
            <a:ext cx="6848475" cy="542925"/>
          </a:xfrm>
        </p:spPr>
        <p:txBody>
          <a:bodyPr/>
          <a:lstStyle/>
          <a:p>
            <a:r>
              <a:rPr lang="en-US" sz="2800" dirty="0"/>
              <a:t>Samarth Medakkar, Policy Associate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F44AEA2-EC1A-4959-94EF-908448DE282B}"/>
              </a:ext>
            </a:extLst>
          </p:cNvPr>
          <p:cNvSpPr txBox="1">
            <a:spLocks/>
          </p:cNvSpPr>
          <p:nvPr/>
        </p:nvSpPr>
        <p:spPr>
          <a:xfrm>
            <a:off x="1837564" y="1150992"/>
            <a:ext cx="6848856" cy="438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i="0" kern="1200">
                <a:solidFill>
                  <a:srgbClr val="007BB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3600"/>
              <a:t>Thank you!</a:t>
            </a:r>
            <a:endParaRPr lang="en-US" sz="36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F42009-5E0F-4758-967B-095E570476D1}"/>
              </a:ext>
            </a:extLst>
          </p:cNvPr>
          <p:cNvSpPr txBox="1">
            <a:spLocks/>
          </p:cNvSpPr>
          <p:nvPr/>
        </p:nvSpPr>
        <p:spPr>
          <a:xfrm>
            <a:off x="1837945" y="2571245"/>
            <a:ext cx="6848475" cy="54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i="1" kern="1200">
                <a:solidFill>
                  <a:srgbClr val="DBA510"/>
                </a:solidFill>
                <a:latin typeface="Century Gothic"/>
                <a:ea typeface="+mn-ea"/>
                <a:cs typeface="Century Gothic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Midwest Energy Efficiency Alliance</a:t>
            </a:r>
            <a:endParaRPr lang="en-US" sz="2800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11F76A4-7A6F-4C7B-AADA-161392BB4C85}"/>
              </a:ext>
            </a:extLst>
          </p:cNvPr>
          <p:cNvSpPr txBox="1">
            <a:spLocks/>
          </p:cNvSpPr>
          <p:nvPr/>
        </p:nvSpPr>
        <p:spPr>
          <a:xfrm>
            <a:off x="1837945" y="3084206"/>
            <a:ext cx="6848475" cy="54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i="1" kern="1200">
                <a:solidFill>
                  <a:srgbClr val="DBA510"/>
                </a:solidFill>
                <a:latin typeface="Century Gothic"/>
                <a:ea typeface="+mn-ea"/>
                <a:cs typeface="Century Gothic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hlinkClick r:id="rId2"/>
              </a:rPr>
              <a:t>smedakkar@mwalliance.org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92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492" y="1315095"/>
            <a:ext cx="11262783" cy="458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MEEA Resources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EE Policy Basics 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4"/>
              </a:rPr>
              <a:t>Topic Fact Sheets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5"/>
              </a:rPr>
              <a:t>Energy Efficiency Messaging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6"/>
              </a:rPr>
              <a:t>Energy Efficiency: Fact vs. Fiction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7"/>
              </a:rPr>
              <a:t>MEEA Policy Insider </a:t>
            </a:r>
            <a:r>
              <a:rPr lang="en-US" dirty="0">
                <a:latin typeface="Century Gothic" panose="020B0502020202020204" pitchFamily="34" charset="0"/>
              </a:rPr>
              <a:t>(State-level Tracking and Opportunities)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2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4B8A47-7FDC-4526-A998-ED5A9D69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Programs Before FEJA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B0D8B501-EDEE-4976-84F9-2FC783D25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699792"/>
              </p:ext>
            </p:extLst>
          </p:nvPr>
        </p:nvGraphicFramePr>
        <p:xfrm>
          <a:off x="798768" y="1154128"/>
          <a:ext cx="10174031" cy="484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96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230A2-2241-42A0-8A71-B9B9B2E3B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Pages 897-905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Equitable Energy Upgrade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Allows customers to finance the construction of energy projects through an optional tariff payable directly through the utility bill, modeled after Pay As You Save (PAYS – EEI)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Emphasis on EE, storage and solar</a:t>
            </a: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Emphasis on environmental justice and low-income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households</a:t>
            </a:r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3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230A2-2241-42A0-8A71-B9B9B2E3B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Pages 667-671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66" y="291713"/>
            <a:ext cx="11237036" cy="5846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Public School Carbon Free Assessment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Assessment program for schools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Increase efficiency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Reduce carbon emissions</a:t>
            </a: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Goal of carbon-free schools by 2030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 utilities can claim energy savings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for programs offered to schools to address assessed opportunities</a:t>
            </a:r>
            <a:endParaRPr lang="en-US" sz="2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230A2-2241-42A0-8A71-B9B9B2E3B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Pages 1-60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Workforce Development Provisions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Clean Jobs Curriculum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Energy Transition Navigators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IL Climate Works Pre-apprenticeship Program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Clean Energy Contractor Incubator Program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Returning Residents Clea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n Jobs Training Program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Clean Energy Primes Contractor Accelerator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Jobs and Environmental Justice Grant Program</a:t>
            </a:r>
            <a:endParaRPr lang="en-US" sz="2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1D3061C-5B2D-7245-AF6D-44A1BBF8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Midwest Energy Efficiency Alliance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4F6DAD-E696-0548-9723-750B4DC33500}"/>
              </a:ext>
            </a:extLst>
          </p:cNvPr>
          <p:cNvSpPr txBox="1">
            <a:spLocks/>
          </p:cNvSpPr>
          <p:nvPr/>
        </p:nvSpPr>
        <p:spPr>
          <a:xfrm>
            <a:off x="420169" y="1366145"/>
            <a:ext cx="10868721" cy="33000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endParaRPr lang="en-US" sz="1200" spc="-80" dirty="0">
              <a:solidFill>
                <a:srgbClr val="007BB3"/>
              </a:solidFill>
              <a:latin typeface="Century Gothic"/>
            </a:endParaRPr>
          </a:p>
          <a:p>
            <a:pPr marL="0" indent="0" defTabSz="609585">
              <a:buNone/>
              <a:defRPr/>
            </a:pPr>
            <a:r>
              <a:rPr lang="en-US" sz="2133" spc="-80" dirty="0">
                <a:solidFill>
                  <a:srgbClr val="007BB3"/>
                </a:solidFill>
                <a:latin typeface="Century Gothic"/>
              </a:rPr>
              <a:t>MEEA is a collaborative network, promoting energy efficiency to</a:t>
            </a:r>
          </a:p>
          <a:p>
            <a:pPr marL="0" indent="0" defTabSz="609585">
              <a:buNone/>
              <a:defRPr/>
            </a:pPr>
            <a:r>
              <a:rPr lang="en-US" sz="2133" spc="-80" dirty="0">
                <a:solidFill>
                  <a:srgbClr val="007BB3"/>
                </a:solidFill>
                <a:latin typeface="Century Gothic"/>
              </a:rPr>
              <a:t>optimize energy generation, reduce consumption, create jobs </a:t>
            </a:r>
          </a:p>
          <a:p>
            <a:pPr marL="0" indent="0" defTabSz="609585">
              <a:buNone/>
              <a:defRPr/>
            </a:pPr>
            <a:r>
              <a:rPr lang="en-US" sz="2133" spc="-80" dirty="0">
                <a:solidFill>
                  <a:srgbClr val="007BB3"/>
                </a:solidFill>
                <a:latin typeface="Century Gothic"/>
              </a:rPr>
              <a:t>and decrease carbon emissions in all Midwest communities. </a:t>
            </a:r>
          </a:p>
          <a:p>
            <a:pPr marL="0" indent="0" defTabSz="609585">
              <a:buNone/>
              <a:defRPr/>
            </a:pPr>
            <a:endParaRPr lang="en-US" sz="1400" spc="-80" dirty="0">
              <a:solidFill>
                <a:srgbClr val="007BB3"/>
              </a:solidFill>
              <a:latin typeface="Century Gothic"/>
            </a:endParaRPr>
          </a:p>
          <a:p>
            <a:pPr marL="0" indent="0" defTabSz="609585">
              <a:buNone/>
              <a:defRPr/>
            </a:pPr>
            <a:endParaRPr lang="en-US" sz="1400" spc="-80" dirty="0">
              <a:solidFill>
                <a:srgbClr val="007BB3"/>
              </a:solidFill>
              <a:latin typeface="Century Gothic"/>
            </a:endParaRPr>
          </a:p>
          <a:p>
            <a:pPr marL="0" indent="0" defTabSz="609585">
              <a:spcAft>
                <a:spcPts val="1600"/>
              </a:spcAft>
              <a:buNone/>
              <a:defRPr/>
            </a:pPr>
            <a:r>
              <a:rPr lang="en-US" sz="2133" dirty="0">
                <a:solidFill>
                  <a:srgbClr val="4D4D4D"/>
                </a:solidFill>
                <a:latin typeface="Century Gothic"/>
              </a:rPr>
              <a:t>MEEA is a non-profit membership organization with 150+ members, including: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23758B-F9EB-7D47-A24A-861E6411A28F}"/>
              </a:ext>
            </a:extLst>
          </p:cNvPr>
          <p:cNvGrpSpPr/>
          <p:nvPr/>
        </p:nvGrpSpPr>
        <p:grpSpPr>
          <a:xfrm>
            <a:off x="6113866" y="4107216"/>
            <a:ext cx="1417375" cy="1896898"/>
            <a:chOff x="598484" y="3684692"/>
            <a:chExt cx="1249250" cy="167189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665AD40-1570-3245-BB00-F73725E3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869" y="3684692"/>
              <a:ext cx="970478" cy="97047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0BE570-CD41-B44A-AEB5-C6A4BC54DE98}"/>
                </a:ext>
              </a:extLst>
            </p:cNvPr>
            <p:cNvSpPr/>
            <p:nvPr/>
          </p:nvSpPr>
          <p:spPr>
            <a:xfrm>
              <a:off x="598484" y="4768723"/>
              <a:ext cx="1249250" cy="587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9451" indent="-219451" algn="ctr" defTabSz="609585">
                <a:defRPr/>
              </a:pP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Electric &amp; </a:t>
              </a:r>
            </a:p>
            <a:p>
              <a:pPr marL="219451" indent="-219451" algn="ctr" defTabSz="609585">
                <a:defRPr/>
              </a:pP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gas utilities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FB83EB-81D6-794E-A4FF-958E361859EC}"/>
              </a:ext>
            </a:extLst>
          </p:cNvPr>
          <p:cNvGrpSpPr/>
          <p:nvPr/>
        </p:nvGrpSpPr>
        <p:grpSpPr>
          <a:xfrm>
            <a:off x="8226496" y="4132854"/>
            <a:ext cx="2507418" cy="1896898"/>
            <a:chOff x="4029649" y="3684692"/>
            <a:chExt cx="2209996" cy="167189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471434-C36B-B948-99AB-B6FF89F44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9406" y="3684692"/>
              <a:ext cx="970478" cy="97047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85008-0CBB-3548-93F1-6ECCC3011C4E}"/>
                </a:ext>
              </a:extLst>
            </p:cNvPr>
            <p:cNvSpPr/>
            <p:nvPr/>
          </p:nvSpPr>
          <p:spPr>
            <a:xfrm>
              <a:off x="4029649" y="4768723"/>
              <a:ext cx="2209996" cy="587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9451" indent="-219451" algn="ctr" defTabSz="609585">
                <a:defRPr/>
              </a:pP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Academic &amp;</a:t>
              </a:r>
            </a:p>
            <a:p>
              <a:pPr marL="219451" indent="-219451" algn="ctr" defTabSz="609585">
                <a:defRPr/>
              </a:pP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Research institutions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0A1FB3-0985-6049-AC0D-7DC65964B7A4}"/>
              </a:ext>
            </a:extLst>
          </p:cNvPr>
          <p:cNvGrpSpPr/>
          <p:nvPr/>
        </p:nvGrpSpPr>
        <p:grpSpPr>
          <a:xfrm>
            <a:off x="3527573" y="4073232"/>
            <a:ext cx="1709122" cy="1930882"/>
            <a:chOff x="2124718" y="3684692"/>
            <a:chExt cx="1506391" cy="17018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197206-D5BD-2147-B794-CE0B2B4F3957}"/>
                </a:ext>
              </a:extLst>
            </p:cNvPr>
            <p:cNvSpPr/>
            <p:nvPr/>
          </p:nvSpPr>
          <p:spPr>
            <a:xfrm>
              <a:off x="2124718" y="4798676"/>
              <a:ext cx="1506391" cy="587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9451" indent="-219451" algn="ctr" defTabSz="609585">
                <a:defRPr/>
              </a:pP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State &amp; local</a:t>
              </a:r>
            </a:p>
            <a:p>
              <a:pPr marL="219451" indent="-219451" algn="ctr" defTabSz="609585">
                <a:defRPr/>
              </a:pP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governments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16176DA-2430-DB40-8985-B51BE727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42520" y="3684692"/>
              <a:ext cx="1070549" cy="107054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66B5AC-9B63-0447-B489-732EE36D998E}"/>
              </a:ext>
            </a:extLst>
          </p:cNvPr>
          <p:cNvGrpSpPr/>
          <p:nvPr/>
        </p:nvGrpSpPr>
        <p:grpSpPr>
          <a:xfrm>
            <a:off x="626368" y="3954579"/>
            <a:ext cx="2695007" cy="2224263"/>
            <a:chOff x="6407160" y="3684692"/>
            <a:chExt cx="2375333" cy="19604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6E6588-4485-1746-844F-B86174E7F110}"/>
                </a:ext>
              </a:extLst>
            </p:cNvPr>
            <p:cNvSpPr/>
            <p:nvPr/>
          </p:nvSpPr>
          <p:spPr>
            <a:xfrm>
              <a:off x="6407160" y="4804015"/>
              <a:ext cx="2375333" cy="841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Energy service </a:t>
              </a:r>
              <a:b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</a:br>
              <a:r>
                <a:rPr lang="en-US" sz="1867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companies &amp; contractors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054E605-E049-0F48-9544-025C1F3E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09587" y="3684692"/>
              <a:ext cx="970478" cy="970478"/>
            </a:xfrm>
            <a:prstGeom prst="rect">
              <a:avLst/>
            </a:prstGeom>
          </p:spPr>
        </p:pic>
      </p:grpSp>
      <p:pic>
        <p:nvPicPr>
          <p:cNvPr id="20" name="Picture 19" descr="Midwest Map- filled.eps">
            <a:extLst>
              <a:ext uri="{FF2B5EF4-FFF2-40B4-BE49-F238E27FC236}">
                <a16:creationId xmlns:a16="http://schemas.microsoft.com/office/drawing/2014/main" id="{D01E575D-71EF-B442-8215-B402FDB9BB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91" y="1091511"/>
            <a:ext cx="2730599" cy="20600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0EE75-E62E-4DEA-BFDB-C3049E1B1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4B8A47-7FDC-4526-A998-ED5A9D69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Energy Efficiency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AF886FD-06EF-46DC-9892-29EDCF800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905236"/>
              </p:ext>
            </p:extLst>
          </p:nvPr>
        </p:nvGraphicFramePr>
        <p:xfrm>
          <a:off x="753532" y="962676"/>
          <a:ext cx="10684935" cy="473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0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3F3815-40E0-48C3-8613-A0FEDDB1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Policy in Illinois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DCCF1-00D5-4BF8-A208-8F268A5170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5" y="1292087"/>
            <a:ext cx="11041440" cy="2098394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US" sz="2400" dirty="0"/>
              <a:t>Energy Efficiency Resource Standards </a:t>
            </a:r>
          </a:p>
          <a:p>
            <a:pPr lvl="1"/>
            <a:r>
              <a:rPr lang="en-US" sz="1866" dirty="0"/>
              <a:t>Energy savings goals </a:t>
            </a:r>
          </a:p>
          <a:p>
            <a:pPr lvl="1"/>
            <a:r>
              <a:rPr lang="en-US" sz="1866" dirty="0"/>
              <a:t>Established for electric utilities by IPA Act in 2007; amended in 2009 to include gas </a:t>
            </a:r>
          </a:p>
          <a:p>
            <a:pPr lvl="1"/>
            <a:r>
              <a:rPr lang="en-US" sz="1866" dirty="0"/>
              <a:t>FEJA and CEJA amends electric provisions in Illinois Power Agency (IPA) Act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639D92D-9E81-4E4D-848F-7B2764F8BE00}"/>
              </a:ext>
            </a:extLst>
          </p:cNvPr>
          <p:cNvSpPr txBox="1">
            <a:spLocks/>
          </p:cNvSpPr>
          <p:nvPr/>
        </p:nvSpPr>
        <p:spPr>
          <a:xfrm>
            <a:off x="6908379" y="1831363"/>
            <a:ext cx="4674023" cy="422780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668B812-A42F-4DDB-AE83-28D023EA560B}"/>
              </a:ext>
            </a:extLst>
          </p:cNvPr>
          <p:cNvSpPr txBox="1">
            <a:spLocks/>
          </p:cNvSpPr>
          <p:nvPr/>
        </p:nvSpPr>
        <p:spPr>
          <a:xfrm>
            <a:off x="6116321" y="1831363"/>
            <a:ext cx="5466081" cy="422780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126C53-5FBE-4223-953E-F513F974C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503709"/>
              </p:ext>
            </p:extLst>
          </p:nvPr>
        </p:nvGraphicFramePr>
        <p:xfrm>
          <a:off x="345365" y="3318320"/>
          <a:ext cx="11482523" cy="274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05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Changes to EE Programs Following FEJA (Post-2016)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492" y="1146413"/>
            <a:ext cx="11262783" cy="47570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FEJA (and CEJA) only pertains to electric utility energy efficiency </a:t>
            </a:r>
          </a:p>
          <a:p>
            <a:r>
              <a:rPr lang="en-US" dirty="0">
                <a:latin typeface="Century Gothic" panose="020B0502020202020204" pitchFamily="34" charset="0"/>
              </a:rPr>
              <a:t>FEJA was a catalyst for low- and moderate-income programs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Prior to FEJA, DCEO ran low-income energy efficiency programs (as well as public facilities and public housing programs)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After FEJA, utilities began running low-income programs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Utilities substantially expanded multifamily housing offerings</a:t>
            </a:r>
          </a:p>
          <a:p>
            <a:r>
              <a:rPr lang="en-US" dirty="0">
                <a:latin typeface="Century Gothic" panose="020B0502020202020204" pitchFamily="34" charset="0"/>
              </a:rPr>
              <a:t>Change in structure of electric utility energy savings goals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Formerly </a:t>
            </a:r>
            <a:r>
              <a:rPr lang="en-US" b="1" dirty="0">
                <a:latin typeface="Century Gothic" panose="020B0502020202020204" pitchFamily="34" charset="0"/>
              </a:rPr>
              <a:t>annual</a:t>
            </a:r>
            <a:r>
              <a:rPr lang="en-US" dirty="0">
                <a:latin typeface="Century Gothic" panose="020B0502020202020204" pitchFamily="34" charset="0"/>
              </a:rPr>
              <a:t> savings goals, now a </a:t>
            </a:r>
            <a:r>
              <a:rPr lang="en-US" b="1" dirty="0">
                <a:latin typeface="Century Gothic" panose="020B0502020202020204" pitchFamily="34" charset="0"/>
              </a:rPr>
              <a:t>cumulative </a:t>
            </a:r>
            <a:r>
              <a:rPr lang="en-US" dirty="0">
                <a:latin typeface="Century Gothic" panose="020B0502020202020204" pitchFamily="34" charset="0"/>
              </a:rPr>
              <a:t>savings goal with annual savings targets (which accrue each year)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CEJA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492" y="1146413"/>
            <a:ext cx="11262783" cy="49860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Statewide power sector decarbonization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equitable workforce development efforts to </a:t>
            </a: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BIPOC and environmental justice communities through pathways to the clean energy industry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Efficiency-Specific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to electric energy efficiency standard, allows electrification</a:t>
            </a:r>
            <a:endParaRPr lang="en-US" sz="2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Replaces large customer exemption with new framework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support for low-income programming/coordination and the health and safety/deferral issue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 that the state develop a statewide stretch code for </a:t>
            </a:r>
            <a:r>
              <a:rPr lang="en-US" sz="2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munis</a:t>
            </a:r>
            <a:r>
              <a:rPr lang="en-US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adopt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New Utility Programs (2022-2025)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192696"/>
            <a:ext cx="11461623" cy="4566420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Changes: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Increased budgets across sectors 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Focus on whole-home projects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Electrification measures</a:t>
            </a:r>
          </a:p>
          <a:p>
            <a:pPr marL="457200" lvl="1" indent="0" fontAlgn="base">
              <a:buNone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See the plans (note: following passage of CEJA, utilities are re-filing plans according to new policy)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Ameren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hlinkClick r:id="rId4"/>
              </a:rPr>
              <a:t>ComEd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hlinkClick r:id="rId5"/>
              </a:rPr>
              <a:t>Nicor Gas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hlinkClick r:id="rId4"/>
              </a:rPr>
              <a:t>Peoples Gas/North Shore Gas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3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Low-Income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191247"/>
            <a:ext cx="11461623" cy="4617564"/>
          </a:xfrm>
        </p:spPr>
        <p:txBody>
          <a:bodyPr>
            <a:normAutofit fontScale="9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Minimum annual spending levels increased 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Ameren - $13 million (up from $8.35 million) </a:t>
            </a:r>
          </a:p>
          <a:p>
            <a:pPr lvl="1" fontAlgn="base"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ComEd - $40 million (up from $25 million)</a:t>
            </a: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80% of spending goes to whole building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Dedicated funds for addressing health and safety issues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Structural or indoor hazards that must precede EE work</a:t>
            </a:r>
          </a:p>
          <a:p>
            <a:pPr lvl="1" fontAlgn="base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15% of LI budget dedicated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Electrification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Electric utilities can claim limited savings for gas conversion energy savings</a:t>
            </a:r>
          </a:p>
          <a:p>
            <a:pPr lvl="1" fontAlgn="base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Annually, 25% of these savings must come from low-income households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Statewide Low-Income EE Accountability Committee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North and Central/South Subcommittees administered by Illinois Commerce Commission</a:t>
            </a:r>
          </a:p>
        </p:txBody>
      </p:sp>
    </p:spTree>
    <p:extLst>
      <p:ext uri="{BB962C8B-B14F-4D97-AF65-F5344CB8AC3E}">
        <p14:creationId xmlns:p14="http://schemas.microsoft.com/office/powerpoint/2010/main" val="31159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FEF-0C01-468E-BF88-7B49DA5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New and Existing Buildings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2151-BD3A-4DB0-B8B7-40CE0EE2A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141552"/>
            <a:ext cx="11461623" cy="4617564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Buildings are 40% of the country’s energy consumption!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Policies</a:t>
            </a: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Existing buildings: benchmarking ordinances, building performance standards 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New construction: building e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nergy codes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Major pushback from developers – cost of construction and compliance</a:t>
            </a:r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CEJA will create a residential and commercial stretch code for voluntary adoption by jurisdictions starting 2024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7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EA PPT Tempalte 16x9_v1">
  <a:themeElements>
    <a:clrScheme name="MEEA-2019">
      <a:dk1>
        <a:srgbClr val="4D4D4D"/>
      </a:dk1>
      <a:lt1>
        <a:sysClr val="window" lastClr="FFFFFF"/>
      </a:lt1>
      <a:dk2>
        <a:srgbClr val="44546A"/>
      </a:dk2>
      <a:lt2>
        <a:srgbClr val="E7E6E6"/>
      </a:lt2>
      <a:accent1>
        <a:srgbClr val="0074A9"/>
      </a:accent1>
      <a:accent2>
        <a:srgbClr val="5B8D2D"/>
      </a:accent2>
      <a:accent3>
        <a:srgbClr val="6BB4D5"/>
      </a:accent3>
      <a:accent4>
        <a:srgbClr val="9ABE26"/>
      </a:accent4>
      <a:accent5>
        <a:srgbClr val="2C557E"/>
      </a:accent5>
      <a:accent6>
        <a:srgbClr val="D4A516"/>
      </a:accent6>
      <a:hlink>
        <a:srgbClr val="0563C1"/>
      </a:hlink>
      <a:folHlink>
        <a:srgbClr val="954F72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EA PPT Template 2021 16x9_ final.potx" id="{7DA9D867-8A22-4F39-8633-8700030056AF}" vid="{3B06425A-BE7A-483F-9CF4-FB6425916BA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1487</Words>
  <Application>Microsoft Office PowerPoint</Application>
  <PresentationFormat>Widescreen</PresentationFormat>
  <Paragraphs>204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Courier New</vt:lpstr>
      <vt:lpstr>Symbol</vt:lpstr>
      <vt:lpstr>Wingdings</vt:lpstr>
      <vt:lpstr>Office Theme</vt:lpstr>
      <vt:lpstr>MEEA PPT Tempalte 16x9_v1</vt:lpstr>
      <vt:lpstr>1_Office Theme</vt:lpstr>
      <vt:lpstr>PowerPoint Presentation</vt:lpstr>
      <vt:lpstr>Midwest Energy Efficiency Alliance</vt:lpstr>
      <vt:lpstr>Benefits of Energy Efficiency</vt:lpstr>
      <vt:lpstr>Energy Efficiency Policy in Illinois</vt:lpstr>
      <vt:lpstr>Changes to EE Programs Following FEJA (Post-2016)</vt:lpstr>
      <vt:lpstr>CEJA Overview</vt:lpstr>
      <vt:lpstr>New Utility Programs (2022-2025)</vt:lpstr>
      <vt:lpstr>Low-Income Programs</vt:lpstr>
      <vt:lpstr>New and Existing Buildings</vt:lpstr>
      <vt:lpstr>Energy Efficiency Opportunities &amp; Calls to Action</vt:lpstr>
      <vt:lpstr>Energy Efficiency Opportunities &amp; Calls to Action</vt:lpstr>
      <vt:lpstr>PowerPoint Presentation</vt:lpstr>
      <vt:lpstr>Resources</vt:lpstr>
      <vt:lpstr>Energy Efficiency Programs Before FEJA</vt:lpstr>
      <vt:lpstr>Equitable Energy Upgrade Program</vt:lpstr>
      <vt:lpstr>Public School Carbon Free Assessment Program</vt:lpstr>
      <vt:lpstr>Workforce Development Provisions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Samarth Medakkar - MEEA</dc:creator>
  <cp:lastModifiedBy>Samarth Medakkar - MEEA</cp:lastModifiedBy>
  <cp:revision>27</cp:revision>
  <dcterms:created xsi:type="dcterms:W3CDTF">2022-01-05T18:36:13Z</dcterms:created>
  <dcterms:modified xsi:type="dcterms:W3CDTF">2022-01-11T17:49:37Z</dcterms:modified>
</cp:coreProperties>
</file>