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73" r:id="rId3"/>
    <p:sldId id="269" r:id="rId4"/>
    <p:sldId id="268" r:id="rId5"/>
    <p:sldId id="271" r:id="rId6"/>
    <p:sldId id="27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99"/>
    <p:restoredTop sz="94654"/>
  </p:normalViewPr>
  <p:slideViewPr>
    <p:cSldViewPr>
      <p:cViewPr varScale="1">
        <p:scale>
          <a:sx n="108" d="100"/>
          <a:sy n="108" d="100"/>
        </p:scale>
        <p:origin x="1816" y="200"/>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E0663B6-B8BA-427E-A21F-A140AF5BE97D}" type="datetimeFigureOut">
              <a:rPr lang="en-US" smtClean="0"/>
              <a:t>3/9/20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57D7A-3480-414A-BDAF-1B1A03FE588F}" type="slidenum">
              <a:rPr lang="en-US" smtClean="0"/>
              <a:t>‹#›</a:t>
            </a:fld>
            <a:endParaRPr lang="en-US"/>
          </a:p>
        </p:txBody>
      </p:sp>
    </p:spTree>
    <p:extLst>
      <p:ext uri="{BB962C8B-B14F-4D97-AF65-F5344CB8AC3E}">
        <p14:creationId xmlns:p14="http://schemas.microsoft.com/office/powerpoint/2010/main" val="612677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0663B6-B8BA-427E-A21F-A140AF5BE97D}" type="datetimeFigureOut">
              <a:rPr lang="en-US" smtClean="0"/>
              <a:t>3/9/20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57D7A-3480-414A-BDAF-1B1A03FE588F}" type="slidenum">
              <a:rPr lang="en-US" smtClean="0"/>
              <a:t>‹#›</a:t>
            </a:fld>
            <a:endParaRPr lang="en-US"/>
          </a:p>
        </p:txBody>
      </p:sp>
    </p:spTree>
    <p:extLst>
      <p:ext uri="{BB962C8B-B14F-4D97-AF65-F5344CB8AC3E}">
        <p14:creationId xmlns:p14="http://schemas.microsoft.com/office/powerpoint/2010/main" val="1534234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0663B6-B8BA-427E-A21F-A140AF5BE97D}" type="datetimeFigureOut">
              <a:rPr lang="en-US" smtClean="0"/>
              <a:t>3/9/20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57D7A-3480-414A-BDAF-1B1A03FE588F}" type="slidenum">
              <a:rPr lang="en-US" smtClean="0"/>
              <a:t>‹#›</a:t>
            </a:fld>
            <a:endParaRPr lang="en-US"/>
          </a:p>
        </p:txBody>
      </p:sp>
    </p:spTree>
    <p:extLst>
      <p:ext uri="{BB962C8B-B14F-4D97-AF65-F5344CB8AC3E}">
        <p14:creationId xmlns:p14="http://schemas.microsoft.com/office/powerpoint/2010/main" val="4190961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0663B6-B8BA-427E-A21F-A140AF5BE97D}" type="datetimeFigureOut">
              <a:rPr lang="en-US" smtClean="0"/>
              <a:t>3/9/20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57D7A-3480-414A-BDAF-1B1A03FE588F}" type="slidenum">
              <a:rPr lang="en-US" smtClean="0"/>
              <a:t>‹#›</a:t>
            </a:fld>
            <a:endParaRPr lang="en-US"/>
          </a:p>
        </p:txBody>
      </p:sp>
    </p:spTree>
    <p:extLst>
      <p:ext uri="{BB962C8B-B14F-4D97-AF65-F5344CB8AC3E}">
        <p14:creationId xmlns:p14="http://schemas.microsoft.com/office/powerpoint/2010/main" val="4200125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0663B6-B8BA-427E-A21F-A140AF5BE97D}" type="datetimeFigureOut">
              <a:rPr lang="en-US" smtClean="0"/>
              <a:t>3/9/20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57D7A-3480-414A-BDAF-1B1A03FE588F}" type="slidenum">
              <a:rPr lang="en-US" smtClean="0"/>
              <a:t>‹#›</a:t>
            </a:fld>
            <a:endParaRPr lang="en-US"/>
          </a:p>
        </p:txBody>
      </p:sp>
    </p:spTree>
    <p:extLst>
      <p:ext uri="{BB962C8B-B14F-4D97-AF65-F5344CB8AC3E}">
        <p14:creationId xmlns:p14="http://schemas.microsoft.com/office/powerpoint/2010/main" val="2105117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E0663B6-B8BA-427E-A21F-A140AF5BE97D}" type="datetimeFigureOut">
              <a:rPr lang="en-US" smtClean="0"/>
              <a:t>3/9/20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A57D7A-3480-414A-BDAF-1B1A03FE588F}" type="slidenum">
              <a:rPr lang="en-US" smtClean="0"/>
              <a:t>‹#›</a:t>
            </a:fld>
            <a:endParaRPr lang="en-US"/>
          </a:p>
        </p:txBody>
      </p:sp>
    </p:spTree>
    <p:extLst>
      <p:ext uri="{BB962C8B-B14F-4D97-AF65-F5344CB8AC3E}">
        <p14:creationId xmlns:p14="http://schemas.microsoft.com/office/powerpoint/2010/main" val="814909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E0663B6-B8BA-427E-A21F-A140AF5BE97D}" type="datetimeFigureOut">
              <a:rPr lang="en-US" smtClean="0"/>
              <a:t>3/9/20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A57D7A-3480-414A-BDAF-1B1A03FE588F}" type="slidenum">
              <a:rPr lang="en-US" smtClean="0"/>
              <a:t>‹#›</a:t>
            </a:fld>
            <a:endParaRPr lang="en-US"/>
          </a:p>
        </p:txBody>
      </p:sp>
    </p:spTree>
    <p:extLst>
      <p:ext uri="{BB962C8B-B14F-4D97-AF65-F5344CB8AC3E}">
        <p14:creationId xmlns:p14="http://schemas.microsoft.com/office/powerpoint/2010/main" val="2577384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E0663B6-B8BA-427E-A21F-A140AF5BE97D}" type="datetimeFigureOut">
              <a:rPr lang="en-US" smtClean="0"/>
              <a:t>3/9/20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A57D7A-3480-414A-BDAF-1B1A03FE588F}" type="slidenum">
              <a:rPr lang="en-US" smtClean="0"/>
              <a:t>‹#›</a:t>
            </a:fld>
            <a:endParaRPr lang="en-US"/>
          </a:p>
        </p:txBody>
      </p:sp>
    </p:spTree>
    <p:extLst>
      <p:ext uri="{BB962C8B-B14F-4D97-AF65-F5344CB8AC3E}">
        <p14:creationId xmlns:p14="http://schemas.microsoft.com/office/powerpoint/2010/main" val="4164735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0663B6-B8BA-427E-A21F-A140AF5BE97D}" type="datetimeFigureOut">
              <a:rPr lang="en-US" smtClean="0"/>
              <a:t>3/9/20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A57D7A-3480-414A-BDAF-1B1A03FE588F}" type="slidenum">
              <a:rPr lang="en-US" smtClean="0"/>
              <a:t>‹#›</a:t>
            </a:fld>
            <a:endParaRPr lang="en-US"/>
          </a:p>
        </p:txBody>
      </p:sp>
    </p:spTree>
    <p:extLst>
      <p:ext uri="{BB962C8B-B14F-4D97-AF65-F5344CB8AC3E}">
        <p14:creationId xmlns:p14="http://schemas.microsoft.com/office/powerpoint/2010/main" val="761302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0663B6-B8BA-427E-A21F-A140AF5BE97D}" type="datetimeFigureOut">
              <a:rPr lang="en-US" smtClean="0"/>
              <a:t>3/9/20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A57D7A-3480-414A-BDAF-1B1A03FE588F}" type="slidenum">
              <a:rPr lang="en-US" smtClean="0"/>
              <a:t>‹#›</a:t>
            </a:fld>
            <a:endParaRPr lang="en-US"/>
          </a:p>
        </p:txBody>
      </p:sp>
    </p:spTree>
    <p:extLst>
      <p:ext uri="{BB962C8B-B14F-4D97-AF65-F5344CB8AC3E}">
        <p14:creationId xmlns:p14="http://schemas.microsoft.com/office/powerpoint/2010/main" val="1727272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0663B6-B8BA-427E-A21F-A140AF5BE97D}" type="datetimeFigureOut">
              <a:rPr lang="en-US" smtClean="0"/>
              <a:t>3/9/20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A57D7A-3480-414A-BDAF-1B1A03FE588F}" type="slidenum">
              <a:rPr lang="en-US" smtClean="0"/>
              <a:t>‹#›</a:t>
            </a:fld>
            <a:endParaRPr lang="en-US"/>
          </a:p>
        </p:txBody>
      </p:sp>
    </p:spTree>
    <p:extLst>
      <p:ext uri="{BB962C8B-B14F-4D97-AF65-F5344CB8AC3E}">
        <p14:creationId xmlns:p14="http://schemas.microsoft.com/office/powerpoint/2010/main" val="190793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0663B6-B8BA-427E-A21F-A140AF5BE97D}" type="datetimeFigureOut">
              <a:rPr lang="en-US" smtClean="0"/>
              <a:t>3/9/20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A57D7A-3480-414A-BDAF-1B1A03FE588F}" type="slidenum">
              <a:rPr lang="en-US" smtClean="0"/>
              <a:t>‹#›</a:t>
            </a:fld>
            <a:endParaRPr lang="en-US"/>
          </a:p>
        </p:txBody>
      </p:sp>
    </p:spTree>
    <p:extLst>
      <p:ext uri="{BB962C8B-B14F-4D97-AF65-F5344CB8AC3E}">
        <p14:creationId xmlns:p14="http://schemas.microsoft.com/office/powerpoint/2010/main" val="3920549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7000"/>
            <a:lum/>
          </a:blip>
          <a:srcRect/>
          <a:stretch>
            <a:fillRect l="35000" t="6000" r="-7000" b="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CACBC-0A97-FB40-9077-5BBDA0936D91}"/>
              </a:ext>
            </a:extLst>
          </p:cNvPr>
          <p:cNvSpPr>
            <a:spLocks noGrp="1"/>
          </p:cNvSpPr>
          <p:nvPr>
            <p:ph type="title"/>
          </p:nvPr>
        </p:nvSpPr>
        <p:spPr>
          <a:xfrm>
            <a:off x="381000" y="609600"/>
            <a:ext cx="8229600" cy="1143000"/>
          </a:xfrm>
        </p:spPr>
        <p:txBody>
          <a:bodyPr>
            <a:normAutofit fontScale="90000"/>
          </a:bodyPr>
          <a:lstStyle/>
          <a:p>
            <a:pPr>
              <a:lnSpc>
                <a:spcPct val="90000"/>
              </a:lnSpc>
              <a:spcAft>
                <a:spcPts val="600"/>
              </a:spcAft>
            </a:pPr>
            <a:br>
              <a:rPr lang="en-US" b="1" dirty="0"/>
            </a:br>
            <a:endParaRPr lang="en-US" dirty="0"/>
          </a:p>
        </p:txBody>
      </p:sp>
      <p:sp>
        <p:nvSpPr>
          <p:cNvPr id="7" name="Title 6">
            <a:extLst>
              <a:ext uri="{FF2B5EF4-FFF2-40B4-BE49-F238E27FC236}">
                <a16:creationId xmlns:a16="http://schemas.microsoft.com/office/drawing/2014/main" id="{AFB6083E-2FF2-0242-93AF-9C350381AC46}"/>
              </a:ext>
            </a:extLst>
          </p:cNvPr>
          <p:cNvSpPr txBox="1">
            <a:spLocks/>
          </p:cNvSpPr>
          <p:nvPr/>
        </p:nvSpPr>
        <p:spPr>
          <a:xfrm>
            <a:off x="0" y="319445"/>
            <a:ext cx="8943868" cy="1261884"/>
          </a:xfrm>
          <a:prstGeom prst="rect">
            <a:avLst/>
          </a:prstGeom>
          <a:noFill/>
        </p:spPr>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rgbClr val="002060"/>
                </a:solidFill>
              </a:rPr>
              <a:t>Glencoe Sustainability Task Force</a:t>
            </a:r>
          </a:p>
          <a:p>
            <a:endParaRPr lang="en-US" sz="2000" b="1" dirty="0">
              <a:solidFill>
                <a:srgbClr val="002060"/>
              </a:solidFill>
            </a:endParaRPr>
          </a:p>
          <a:p>
            <a:r>
              <a:rPr lang="en-US" sz="2000" b="1" dirty="0">
                <a:solidFill>
                  <a:srgbClr val="002060"/>
                </a:solidFill>
              </a:rPr>
              <a:t>“Ensuring that sustainability becomes part of the DNA of the Village of Glencoe.”</a:t>
            </a:r>
            <a:r>
              <a:rPr lang="en-US" sz="2000" dirty="0">
                <a:solidFill>
                  <a:srgbClr val="002060"/>
                </a:solidFill>
              </a:rPr>
              <a:t> </a:t>
            </a:r>
            <a:endParaRPr lang="en-US" sz="2000" b="1" dirty="0">
              <a:solidFill>
                <a:srgbClr val="002060"/>
              </a:solidFill>
            </a:endParaRPr>
          </a:p>
        </p:txBody>
      </p:sp>
      <p:sp>
        <p:nvSpPr>
          <p:cNvPr id="10" name="Rectangle 9">
            <a:extLst>
              <a:ext uri="{FF2B5EF4-FFF2-40B4-BE49-F238E27FC236}">
                <a16:creationId xmlns:a16="http://schemas.microsoft.com/office/drawing/2014/main" id="{15A69006-563D-AB48-AA11-DC43142EFC75}"/>
              </a:ext>
            </a:extLst>
          </p:cNvPr>
          <p:cNvSpPr/>
          <p:nvPr/>
        </p:nvSpPr>
        <p:spPr>
          <a:xfrm>
            <a:off x="1752600" y="2388773"/>
            <a:ext cx="5252976" cy="1200329"/>
          </a:xfrm>
          <a:prstGeom prst="rect">
            <a:avLst/>
          </a:prstGeom>
        </p:spPr>
        <p:txBody>
          <a:bodyPr wrap="none">
            <a:spAutoFit/>
          </a:bodyPr>
          <a:lstStyle/>
          <a:p>
            <a:pPr algn="ctr"/>
            <a:r>
              <a:rPr lang="en-US" sz="3600" b="1" dirty="0">
                <a:solidFill>
                  <a:srgbClr val="002060"/>
                </a:solidFill>
              </a:rPr>
              <a:t>Transportation Initiative</a:t>
            </a:r>
          </a:p>
          <a:p>
            <a:pPr algn="ctr"/>
            <a:r>
              <a:rPr lang="en-US" sz="3600" dirty="0">
                <a:solidFill>
                  <a:srgbClr val="002060"/>
                </a:solidFill>
              </a:rPr>
              <a:t>Active Transportation Plan</a:t>
            </a:r>
          </a:p>
        </p:txBody>
      </p:sp>
      <p:pic>
        <p:nvPicPr>
          <p:cNvPr id="11" name="Picture 10">
            <a:extLst>
              <a:ext uri="{FF2B5EF4-FFF2-40B4-BE49-F238E27FC236}">
                <a16:creationId xmlns:a16="http://schemas.microsoft.com/office/drawing/2014/main" id="{56B0965D-9BFC-1144-8846-56E6192889E9}"/>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8600" y="3869062"/>
            <a:ext cx="2153311" cy="2627311"/>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0373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7000"/>
            <a:lum/>
          </a:blip>
          <a:srcRect/>
          <a:stretch>
            <a:fillRect l="35000" t="6000" r="-7000" b="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CACBC-0A97-FB40-9077-5BBDA0936D91}"/>
              </a:ext>
            </a:extLst>
          </p:cNvPr>
          <p:cNvSpPr>
            <a:spLocks noGrp="1"/>
          </p:cNvSpPr>
          <p:nvPr>
            <p:ph type="title"/>
          </p:nvPr>
        </p:nvSpPr>
        <p:spPr>
          <a:xfrm>
            <a:off x="381000" y="609600"/>
            <a:ext cx="8229600" cy="1143000"/>
          </a:xfrm>
        </p:spPr>
        <p:txBody>
          <a:bodyPr>
            <a:normAutofit fontScale="90000"/>
          </a:bodyPr>
          <a:lstStyle/>
          <a:p>
            <a:pPr>
              <a:lnSpc>
                <a:spcPct val="90000"/>
              </a:lnSpc>
              <a:spcAft>
                <a:spcPts val="600"/>
              </a:spcAft>
            </a:pPr>
            <a:br>
              <a:rPr lang="en-US" b="1" dirty="0"/>
            </a:br>
            <a:endParaRPr lang="en-US" dirty="0"/>
          </a:p>
        </p:txBody>
      </p:sp>
      <p:sp>
        <p:nvSpPr>
          <p:cNvPr id="7" name="Title 6">
            <a:extLst>
              <a:ext uri="{FF2B5EF4-FFF2-40B4-BE49-F238E27FC236}">
                <a16:creationId xmlns:a16="http://schemas.microsoft.com/office/drawing/2014/main" id="{AFB6083E-2FF2-0242-93AF-9C350381AC46}"/>
              </a:ext>
            </a:extLst>
          </p:cNvPr>
          <p:cNvSpPr txBox="1">
            <a:spLocks/>
          </p:cNvSpPr>
          <p:nvPr/>
        </p:nvSpPr>
        <p:spPr>
          <a:xfrm>
            <a:off x="346364" y="163324"/>
            <a:ext cx="5867400" cy="892552"/>
          </a:xfrm>
          <a:prstGeom prst="rect">
            <a:avLst/>
          </a:prstGeom>
          <a:noFill/>
        </p:spPr>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a:solidFill>
                  <a:srgbClr val="002060"/>
                </a:solidFill>
              </a:rPr>
              <a:t>Active Transportation Plan</a:t>
            </a:r>
          </a:p>
          <a:p>
            <a:pPr algn="l"/>
            <a:r>
              <a:rPr lang="en-US" sz="2000" b="1" dirty="0">
                <a:solidFill>
                  <a:srgbClr val="00B050"/>
                </a:solidFill>
              </a:rPr>
              <a:t>Vision Statement</a:t>
            </a:r>
          </a:p>
        </p:txBody>
      </p:sp>
      <p:sp>
        <p:nvSpPr>
          <p:cNvPr id="8" name="TextBox 7">
            <a:extLst>
              <a:ext uri="{FF2B5EF4-FFF2-40B4-BE49-F238E27FC236}">
                <a16:creationId xmlns:a16="http://schemas.microsoft.com/office/drawing/2014/main" id="{30519732-1BBA-BA42-A9C1-8C77545A809F}"/>
              </a:ext>
            </a:extLst>
          </p:cNvPr>
          <p:cNvSpPr txBox="1"/>
          <p:nvPr/>
        </p:nvSpPr>
        <p:spPr>
          <a:xfrm>
            <a:off x="346364" y="1117967"/>
            <a:ext cx="8721436" cy="5940088"/>
          </a:xfrm>
          <a:prstGeom prst="rect">
            <a:avLst/>
          </a:prstGeom>
          <a:noFill/>
        </p:spPr>
        <p:txBody>
          <a:bodyPr wrap="square" rtlCol="0">
            <a:spAutoFit/>
          </a:bodyPr>
          <a:lstStyle/>
          <a:p>
            <a:r>
              <a:rPr lang="en-US" b="1" dirty="0">
                <a:solidFill>
                  <a:schemeClr val="tx2"/>
                </a:solidFill>
              </a:rPr>
              <a:t>“Imagine Glencoe as a village where people of all ages are encouraged to walk and bicycle to its many amenities. Its streets and sidewalks are packed with children each day on route to schools and parks. Its downtown bustling with activity as pedestrians shop, eat, and linger. Its lakefront bike racks full on summer days. Its trails bursting with walkers, runners, and bikers ages 8 to 80. The encouragement is a natural benefit of wonderful opportunity; afforded by providing superior accommodations for people who chose to walk and ride.</a:t>
            </a:r>
            <a:br>
              <a:rPr lang="en-US" b="1" dirty="0">
                <a:solidFill>
                  <a:schemeClr val="tx2"/>
                </a:solidFill>
              </a:rPr>
            </a:br>
            <a:endParaRPr lang="en-US" dirty="0">
              <a:solidFill>
                <a:schemeClr val="tx2"/>
              </a:solidFill>
            </a:endParaRPr>
          </a:p>
          <a:p>
            <a:r>
              <a:rPr lang="en-US" b="1" dirty="0">
                <a:solidFill>
                  <a:schemeClr val="tx2"/>
                </a:solidFill>
              </a:rPr>
              <a:t>Local commerce will benefit by the desire of their neighbors to rest cars and opt for an active mode of commuting.</a:t>
            </a:r>
            <a:br>
              <a:rPr lang="en-US" b="1" dirty="0">
                <a:solidFill>
                  <a:schemeClr val="tx2"/>
                </a:solidFill>
              </a:rPr>
            </a:br>
            <a:endParaRPr lang="en-US" dirty="0">
              <a:solidFill>
                <a:schemeClr val="tx2"/>
              </a:solidFill>
            </a:endParaRPr>
          </a:p>
          <a:p>
            <a:r>
              <a:rPr lang="en-US" b="1" dirty="0">
                <a:solidFill>
                  <a:schemeClr val="tx2"/>
                </a:solidFill>
              </a:rPr>
              <a:t>People will be happier, and healthier, and have a better quality of life as a result of a more active lifestyle. Through implementing this plan, we hope to encourage an enlightened populace; who value the health and environmental benefits of an active lifestyle.</a:t>
            </a:r>
            <a:br>
              <a:rPr lang="en-US" b="1" dirty="0">
                <a:solidFill>
                  <a:schemeClr val="tx2"/>
                </a:solidFill>
              </a:rPr>
            </a:br>
            <a:endParaRPr lang="en-US" dirty="0">
              <a:solidFill>
                <a:schemeClr val="tx2"/>
              </a:solidFill>
            </a:endParaRPr>
          </a:p>
          <a:p>
            <a:r>
              <a:rPr lang="en-US" b="1" dirty="0">
                <a:solidFill>
                  <a:schemeClr val="tx2"/>
                </a:solidFill>
              </a:rPr>
              <a:t>The vibrancy of the village will increase as a result of localized consumerism; Glencoe will spend more in Glencoe because it is fun, safe, free, and healthful to do so. This vibrancy will sustain and attract shopping, service, recreation, entertainment, and eating venues which will in turn attract a wider market.”</a:t>
            </a:r>
            <a:endParaRPr lang="en-US" dirty="0">
              <a:solidFill>
                <a:schemeClr val="tx2"/>
              </a:solidFill>
            </a:endParaRPr>
          </a:p>
          <a:p>
            <a:endParaRPr lang="en-US" sz="2000" b="1" dirty="0">
              <a:solidFill>
                <a:srgbClr val="002060"/>
              </a:solidFill>
            </a:endParaRP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772564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7000"/>
            <a:lum/>
          </a:blip>
          <a:srcRect/>
          <a:stretch>
            <a:fillRect l="35000" t="6000" r="-7000" b="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CACBC-0A97-FB40-9077-5BBDA0936D91}"/>
              </a:ext>
            </a:extLst>
          </p:cNvPr>
          <p:cNvSpPr>
            <a:spLocks noGrp="1"/>
          </p:cNvSpPr>
          <p:nvPr>
            <p:ph type="title"/>
          </p:nvPr>
        </p:nvSpPr>
        <p:spPr>
          <a:xfrm>
            <a:off x="381000" y="609600"/>
            <a:ext cx="8229600" cy="1143000"/>
          </a:xfrm>
        </p:spPr>
        <p:txBody>
          <a:bodyPr>
            <a:normAutofit fontScale="90000"/>
          </a:bodyPr>
          <a:lstStyle/>
          <a:p>
            <a:pPr>
              <a:lnSpc>
                <a:spcPct val="90000"/>
              </a:lnSpc>
              <a:spcAft>
                <a:spcPts val="600"/>
              </a:spcAft>
            </a:pPr>
            <a:br>
              <a:rPr lang="en-US" b="1" dirty="0"/>
            </a:br>
            <a:endParaRPr lang="en-US" dirty="0"/>
          </a:p>
        </p:txBody>
      </p:sp>
      <p:sp>
        <p:nvSpPr>
          <p:cNvPr id="7" name="Title 6">
            <a:extLst>
              <a:ext uri="{FF2B5EF4-FFF2-40B4-BE49-F238E27FC236}">
                <a16:creationId xmlns:a16="http://schemas.microsoft.com/office/drawing/2014/main" id="{AFB6083E-2FF2-0242-93AF-9C350381AC46}"/>
              </a:ext>
            </a:extLst>
          </p:cNvPr>
          <p:cNvSpPr txBox="1">
            <a:spLocks/>
          </p:cNvSpPr>
          <p:nvPr/>
        </p:nvSpPr>
        <p:spPr>
          <a:xfrm>
            <a:off x="360218" y="241047"/>
            <a:ext cx="6156702" cy="892552"/>
          </a:xfrm>
          <a:prstGeom prst="rect">
            <a:avLst/>
          </a:prstGeom>
          <a:noFill/>
        </p:spPr>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a:solidFill>
                  <a:srgbClr val="002060"/>
                </a:solidFill>
              </a:rPr>
              <a:t>Active Transportation Plan</a:t>
            </a:r>
          </a:p>
          <a:p>
            <a:pPr algn="l"/>
            <a:r>
              <a:rPr lang="en-US" sz="2000" b="1" dirty="0">
                <a:solidFill>
                  <a:srgbClr val="00B050"/>
                </a:solidFill>
              </a:rPr>
              <a:t>What and Who</a:t>
            </a:r>
          </a:p>
        </p:txBody>
      </p:sp>
      <p:sp>
        <p:nvSpPr>
          <p:cNvPr id="8" name="TextBox 7">
            <a:extLst>
              <a:ext uri="{FF2B5EF4-FFF2-40B4-BE49-F238E27FC236}">
                <a16:creationId xmlns:a16="http://schemas.microsoft.com/office/drawing/2014/main" id="{30519732-1BBA-BA42-A9C1-8C77545A809F}"/>
              </a:ext>
            </a:extLst>
          </p:cNvPr>
          <p:cNvSpPr txBox="1"/>
          <p:nvPr/>
        </p:nvSpPr>
        <p:spPr>
          <a:xfrm>
            <a:off x="360218" y="1181100"/>
            <a:ext cx="4038600" cy="5663089"/>
          </a:xfrm>
          <a:prstGeom prst="rect">
            <a:avLst/>
          </a:prstGeom>
          <a:noFill/>
        </p:spPr>
        <p:txBody>
          <a:bodyPr wrap="square" rtlCol="0">
            <a:spAutoFit/>
          </a:bodyPr>
          <a:lstStyle/>
          <a:p>
            <a:endParaRPr lang="en-US" sz="2000" b="1" dirty="0">
              <a:solidFill>
                <a:srgbClr val="002060"/>
              </a:solidFill>
            </a:endParaRPr>
          </a:p>
          <a:p>
            <a:r>
              <a:rPr lang="en-US" b="1" dirty="0">
                <a:solidFill>
                  <a:schemeClr val="tx2"/>
                </a:solidFill>
              </a:rPr>
              <a:t>The Active Transportation Plan</a:t>
            </a:r>
          </a:p>
          <a:p>
            <a:endParaRPr lang="en-US" b="1" dirty="0">
              <a:solidFill>
                <a:schemeClr val="tx2"/>
              </a:solidFill>
            </a:endParaRPr>
          </a:p>
          <a:p>
            <a:pPr marL="285750" indent="-285750">
              <a:buFont typeface="Arial" panose="020B0604020202020204" pitchFamily="34" charset="0"/>
              <a:buChar char="•"/>
            </a:pPr>
            <a:r>
              <a:rPr lang="en-US" b="1" dirty="0">
                <a:solidFill>
                  <a:schemeClr val="tx2"/>
                </a:solidFill>
              </a:rPr>
              <a:t>First Village community-wide plan</a:t>
            </a:r>
          </a:p>
          <a:p>
            <a:pPr marL="285750" indent="-285750">
              <a:buFont typeface="Arial" panose="020B0604020202020204" pitchFamily="34" charset="0"/>
              <a:buChar char="•"/>
            </a:pPr>
            <a:endParaRPr lang="en-US" b="1" dirty="0">
              <a:solidFill>
                <a:schemeClr val="tx2"/>
              </a:solidFill>
            </a:endParaRPr>
          </a:p>
          <a:p>
            <a:pPr marL="285750" indent="-285750">
              <a:buFont typeface="Arial" panose="020B0604020202020204" pitchFamily="34" charset="0"/>
              <a:buChar char="•"/>
            </a:pPr>
            <a:r>
              <a:rPr lang="en-US" b="1" dirty="0">
                <a:solidFill>
                  <a:schemeClr val="tx2"/>
                </a:solidFill>
              </a:rPr>
              <a:t>Initiated by: </a:t>
            </a:r>
          </a:p>
          <a:p>
            <a:pPr marL="742950" lvl="1" indent="-285750">
              <a:buFont typeface="Arial" panose="020B0604020202020204" pitchFamily="34" charset="0"/>
              <a:buChar char="•"/>
            </a:pPr>
            <a:r>
              <a:rPr lang="en-US" b="1" dirty="0">
                <a:solidFill>
                  <a:schemeClr val="tx2"/>
                </a:solidFill>
              </a:rPr>
              <a:t>Sustainability Task Force</a:t>
            </a:r>
            <a:br>
              <a:rPr lang="en-US" b="1" dirty="0">
                <a:solidFill>
                  <a:schemeClr val="tx2"/>
                </a:solidFill>
              </a:rPr>
            </a:br>
            <a:endParaRPr lang="en-US" b="1" dirty="0">
              <a:solidFill>
                <a:schemeClr val="tx2"/>
              </a:solidFill>
            </a:endParaRPr>
          </a:p>
          <a:p>
            <a:pPr marL="285750" indent="-285750">
              <a:buFont typeface="Arial" panose="020B0604020202020204" pitchFamily="34" charset="0"/>
              <a:buChar char="•"/>
            </a:pPr>
            <a:r>
              <a:rPr lang="en-US" b="1" dirty="0">
                <a:solidFill>
                  <a:schemeClr val="tx2"/>
                </a:solidFill>
              </a:rPr>
              <a:t>Developed by:</a:t>
            </a:r>
          </a:p>
          <a:p>
            <a:pPr marL="742950" lvl="1" indent="-285750">
              <a:buFont typeface="Arial" panose="020B0604020202020204" pitchFamily="34" charset="0"/>
              <a:buChar char="•"/>
            </a:pPr>
            <a:r>
              <a:rPr lang="en-US" b="1" dirty="0">
                <a:solidFill>
                  <a:schemeClr val="tx2"/>
                </a:solidFill>
              </a:rPr>
              <a:t>Village</a:t>
            </a:r>
          </a:p>
          <a:p>
            <a:pPr marL="742950" lvl="1" indent="-285750">
              <a:buFont typeface="Arial" panose="020B0604020202020204" pitchFamily="34" charset="0"/>
              <a:buChar char="•"/>
            </a:pPr>
            <a:r>
              <a:rPr lang="en-US" b="1" dirty="0">
                <a:solidFill>
                  <a:schemeClr val="tx2"/>
                </a:solidFill>
              </a:rPr>
              <a:t>School District 35</a:t>
            </a:r>
          </a:p>
          <a:p>
            <a:pPr marL="742950" lvl="1" indent="-285750">
              <a:buFont typeface="Arial" panose="020B0604020202020204" pitchFamily="34" charset="0"/>
              <a:buChar char="•"/>
            </a:pPr>
            <a:r>
              <a:rPr lang="en-US" b="1" dirty="0">
                <a:solidFill>
                  <a:schemeClr val="tx2"/>
                </a:solidFill>
              </a:rPr>
              <a:t>Park District</a:t>
            </a:r>
          </a:p>
          <a:p>
            <a:pPr marL="742950" lvl="1" indent="-285750">
              <a:buFont typeface="Arial" panose="020B0604020202020204" pitchFamily="34" charset="0"/>
              <a:buChar char="•"/>
            </a:pPr>
            <a:r>
              <a:rPr lang="en-US" b="1" dirty="0">
                <a:solidFill>
                  <a:schemeClr val="tx2"/>
                </a:solidFill>
              </a:rPr>
              <a:t>Sustainability Task Force</a:t>
            </a:r>
          </a:p>
          <a:p>
            <a:pPr marL="742950" lvl="1" indent="-285750">
              <a:buFont typeface="Arial" panose="020B0604020202020204" pitchFamily="34" charset="0"/>
              <a:buChar char="•"/>
            </a:pPr>
            <a:r>
              <a:rPr lang="en-US" b="1" dirty="0">
                <a:solidFill>
                  <a:schemeClr val="tx2"/>
                </a:solidFill>
              </a:rPr>
              <a:t>Residents</a:t>
            </a:r>
          </a:p>
          <a:p>
            <a:pPr lvl="1"/>
            <a:endParaRPr lang="en-US" b="1" dirty="0">
              <a:solidFill>
                <a:schemeClr val="tx2"/>
              </a:solidFill>
            </a:endParaRPr>
          </a:p>
          <a:p>
            <a:pPr marL="285750" indent="-285750">
              <a:buFont typeface="Arial" panose="020B0604020202020204" pitchFamily="34" charset="0"/>
              <a:buChar char="•"/>
            </a:pPr>
            <a:r>
              <a:rPr lang="en-US" b="1" dirty="0">
                <a:solidFill>
                  <a:schemeClr val="tx2"/>
                </a:solidFill>
              </a:rPr>
              <a:t>Partnership: Active Transportation Alliance. </a:t>
            </a:r>
          </a:p>
          <a:p>
            <a:br>
              <a:rPr lang="en-US" dirty="0"/>
            </a:b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167877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7000"/>
            <a:lum/>
          </a:blip>
          <a:srcRect/>
          <a:stretch>
            <a:fillRect l="35000" t="6000" r="-7000" b="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CACBC-0A97-FB40-9077-5BBDA0936D91}"/>
              </a:ext>
            </a:extLst>
          </p:cNvPr>
          <p:cNvSpPr>
            <a:spLocks noGrp="1"/>
          </p:cNvSpPr>
          <p:nvPr>
            <p:ph type="title"/>
          </p:nvPr>
        </p:nvSpPr>
        <p:spPr>
          <a:xfrm>
            <a:off x="381000" y="609600"/>
            <a:ext cx="8229600" cy="1143000"/>
          </a:xfrm>
        </p:spPr>
        <p:txBody>
          <a:bodyPr>
            <a:normAutofit fontScale="90000"/>
          </a:bodyPr>
          <a:lstStyle/>
          <a:p>
            <a:pPr>
              <a:lnSpc>
                <a:spcPct val="90000"/>
              </a:lnSpc>
              <a:spcAft>
                <a:spcPts val="600"/>
              </a:spcAft>
            </a:pPr>
            <a:br>
              <a:rPr lang="en-US" b="1" dirty="0"/>
            </a:br>
            <a:endParaRPr lang="en-US" dirty="0"/>
          </a:p>
        </p:txBody>
      </p:sp>
      <p:sp>
        <p:nvSpPr>
          <p:cNvPr id="7" name="Title 6">
            <a:extLst>
              <a:ext uri="{FF2B5EF4-FFF2-40B4-BE49-F238E27FC236}">
                <a16:creationId xmlns:a16="http://schemas.microsoft.com/office/drawing/2014/main" id="{AFB6083E-2FF2-0242-93AF-9C350381AC46}"/>
              </a:ext>
            </a:extLst>
          </p:cNvPr>
          <p:cNvSpPr txBox="1">
            <a:spLocks/>
          </p:cNvSpPr>
          <p:nvPr/>
        </p:nvSpPr>
        <p:spPr>
          <a:xfrm>
            <a:off x="352586" y="163324"/>
            <a:ext cx="5867400" cy="892552"/>
          </a:xfrm>
          <a:prstGeom prst="rect">
            <a:avLst/>
          </a:prstGeom>
          <a:noFill/>
        </p:spPr>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a:solidFill>
                  <a:srgbClr val="002060"/>
                </a:solidFill>
              </a:rPr>
              <a:t>Active Transportation Plan</a:t>
            </a:r>
          </a:p>
          <a:p>
            <a:pPr algn="l"/>
            <a:r>
              <a:rPr lang="en-US" sz="2000" b="1" dirty="0">
                <a:solidFill>
                  <a:srgbClr val="00B050"/>
                </a:solidFill>
              </a:rPr>
              <a:t>Goal</a:t>
            </a:r>
          </a:p>
        </p:txBody>
      </p:sp>
      <p:sp>
        <p:nvSpPr>
          <p:cNvPr id="8" name="TextBox 7">
            <a:extLst>
              <a:ext uri="{FF2B5EF4-FFF2-40B4-BE49-F238E27FC236}">
                <a16:creationId xmlns:a16="http://schemas.microsoft.com/office/drawing/2014/main" id="{30519732-1BBA-BA42-A9C1-8C77545A809F}"/>
              </a:ext>
            </a:extLst>
          </p:cNvPr>
          <p:cNvSpPr txBox="1"/>
          <p:nvPr/>
        </p:nvSpPr>
        <p:spPr>
          <a:xfrm>
            <a:off x="369125" y="1502152"/>
            <a:ext cx="4191000" cy="4524315"/>
          </a:xfrm>
          <a:prstGeom prst="rect">
            <a:avLst/>
          </a:prstGeom>
          <a:noFill/>
        </p:spPr>
        <p:txBody>
          <a:bodyPr wrap="square" rtlCol="0">
            <a:spAutoFit/>
          </a:bodyPr>
          <a:lstStyle/>
          <a:p>
            <a:r>
              <a:rPr lang="en-US" b="1" dirty="0">
                <a:solidFill>
                  <a:schemeClr val="tx2"/>
                </a:solidFill>
              </a:rPr>
              <a:t>Walking and biking are a healthy and fun alternative to driving, but there are barriers that discourage these types of trips. </a:t>
            </a:r>
          </a:p>
          <a:p>
            <a:endParaRPr lang="en-US" b="1" dirty="0">
              <a:solidFill>
                <a:schemeClr val="tx2"/>
              </a:solidFill>
            </a:endParaRPr>
          </a:p>
          <a:p>
            <a:r>
              <a:rPr lang="en-US" b="1" dirty="0">
                <a:solidFill>
                  <a:schemeClr val="tx2"/>
                </a:solidFill>
              </a:rPr>
              <a:t>Let’s provide Glencoe residents of all ages with complete access to all modes of travel by:</a:t>
            </a:r>
          </a:p>
          <a:p>
            <a:endParaRPr lang="en-US" b="1" dirty="0">
              <a:solidFill>
                <a:schemeClr val="tx2"/>
              </a:solidFill>
            </a:endParaRPr>
          </a:p>
          <a:p>
            <a:pPr marL="285750" indent="-285750">
              <a:buFont typeface="Arial" panose="020B0604020202020204" pitchFamily="34" charset="0"/>
              <a:buChar char="•"/>
            </a:pPr>
            <a:r>
              <a:rPr lang="en-US" b="1" dirty="0">
                <a:solidFill>
                  <a:schemeClr val="tx2"/>
                </a:solidFill>
              </a:rPr>
              <a:t>building consistent sidewalks, </a:t>
            </a:r>
          </a:p>
          <a:p>
            <a:pPr marL="285750" indent="-285750">
              <a:buFont typeface="Arial" panose="020B0604020202020204" pitchFamily="34" charset="0"/>
              <a:buChar char="•"/>
            </a:pPr>
            <a:r>
              <a:rPr lang="en-US" b="1" dirty="0">
                <a:solidFill>
                  <a:schemeClr val="tx2"/>
                </a:solidFill>
              </a:rPr>
              <a:t>providing more bikeways, and </a:t>
            </a:r>
          </a:p>
          <a:p>
            <a:pPr marL="285750" indent="-285750">
              <a:buFont typeface="Arial" panose="020B0604020202020204" pitchFamily="34" charset="0"/>
              <a:buChar char="•"/>
            </a:pPr>
            <a:r>
              <a:rPr lang="en-US" b="1" dirty="0">
                <a:solidFill>
                  <a:schemeClr val="tx2"/>
                </a:solidFill>
              </a:rPr>
              <a:t>increasing awareness of active transportation.</a:t>
            </a:r>
          </a:p>
          <a:p>
            <a:br>
              <a:rPr lang="en-US" dirty="0"/>
            </a:b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533113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7000"/>
            <a:lum/>
          </a:blip>
          <a:srcRect/>
          <a:stretch>
            <a:fillRect l="35000" t="6000" r="-7000" b="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CACBC-0A97-FB40-9077-5BBDA0936D91}"/>
              </a:ext>
            </a:extLst>
          </p:cNvPr>
          <p:cNvSpPr>
            <a:spLocks noGrp="1"/>
          </p:cNvSpPr>
          <p:nvPr>
            <p:ph type="title"/>
          </p:nvPr>
        </p:nvSpPr>
        <p:spPr>
          <a:xfrm>
            <a:off x="381000" y="609600"/>
            <a:ext cx="8229600" cy="1143000"/>
          </a:xfrm>
        </p:spPr>
        <p:txBody>
          <a:bodyPr>
            <a:normAutofit fontScale="90000"/>
          </a:bodyPr>
          <a:lstStyle/>
          <a:p>
            <a:pPr>
              <a:lnSpc>
                <a:spcPct val="90000"/>
              </a:lnSpc>
              <a:spcAft>
                <a:spcPts val="600"/>
              </a:spcAft>
            </a:pPr>
            <a:br>
              <a:rPr lang="en-US" b="1" dirty="0"/>
            </a:br>
            <a:endParaRPr lang="en-US" dirty="0"/>
          </a:p>
        </p:txBody>
      </p:sp>
      <p:sp>
        <p:nvSpPr>
          <p:cNvPr id="7" name="Title 6">
            <a:extLst>
              <a:ext uri="{FF2B5EF4-FFF2-40B4-BE49-F238E27FC236}">
                <a16:creationId xmlns:a16="http://schemas.microsoft.com/office/drawing/2014/main" id="{AFB6083E-2FF2-0242-93AF-9C350381AC46}"/>
              </a:ext>
            </a:extLst>
          </p:cNvPr>
          <p:cNvSpPr txBox="1">
            <a:spLocks/>
          </p:cNvSpPr>
          <p:nvPr/>
        </p:nvSpPr>
        <p:spPr>
          <a:xfrm>
            <a:off x="352586" y="163324"/>
            <a:ext cx="5867400" cy="892552"/>
          </a:xfrm>
          <a:prstGeom prst="rect">
            <a:avLst/>
          </a:prstGeom>
          <a:noFill/>
        </p:spPr>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a:solidFill>
                  <a:srgbClr val="002060"/>
                </a:solidFill>
              </a:rPr>
              <a:t>Active Transportation Plan</a:t>
            </a:r>
          </a:p>
          <a:p>
            <a:pPr algn="l"/>
            <a:r>
              <a:rPr lang="en-US" sz="2000" b="1" dirty="0">
                <a:solidFill>
                  <a:srgbClr val="00B050"/>
                </a:solidFill>
              </a:rPr>
              <a:t>Outcome</a:t>
            </a:r>
          </a:p>
        </p:txBody>
      </p:sp>
      <p:sp>
        <p:nvSpPr>
          <p:cNvPr id="8" name="TextBox 7">
            <a:extLst>
              <a:ext uri="{FF2B5EF4-FFF2-40B4-BE49-F238E27FC236}">
                <a16:creationId xmlns:a16="http://schemas.microsoft.com/office/drawing/2014/main" id="{30519732-1BBA-BA42-A9C1-8C77545A809F}"/>
              </a:ext>
            </a:extLst>
          </p:cNvPr>
          <p:cNvSpPr txBox="1"/>
          <p:nvPr/>
        </p:nvSpPr>
        <p:spPr>
          <a:xfrm>
            <a:off x="352586" y="1453623"/>
            <a:ext cx="3888860" cy="3447098"/>
          </a:xfrm>
          <a:prstGeom prst="rect">
            <a:avLst/>
          </a:prstGeom>
          <a:noFill/>
        </p:spPr>
        <p:txBody>
          <a:bodyPr wrap="square" rtlCol="0">
            <a:spAutoFit/>
          </a:bodyPr>
          <a:lstStyle/>
          <a:p>
            <a:pPr marL="342900" indent="-342900">
              <a:buFont typeface="Arial" panose="020B0604020202020204" pitchFamily="34" charset="0"/>
              <a:buChar char="•"/>
            </a:pPr>
            <a:r>
              <a:rPr lang="en-US" sz="2000" b="1" dirty="0">
                <a:solidFill>
                  <a:srgbClr val="002060"/>
                </a:solidFill>
              </a:rPr>
              <a:t>Existing Conditions - overview	</a:t>
            </a:r>
          </a:p>
          <a:p>
            <a:pPr marL="342900" indent="-342900">
              <a:buFont typeface="Arial" panose="020B0604020202020204" pitchFamily="34" charset="0"/>
              <a:buChar char="•"/>
            </a:pPr>
            <a:endParaRPr lang="en-US" sz="2000" b="1" dirty="0">
              <a:solidFill>
                <a:srgbClr val="002060"/>
              </a:solidFill>
            </a:endParaRPr>
          </a:p>
          <a:p>
            <a:pPr marL="342900" indent="-342900">
              <a:buFont typeface="Arial" panose="020B0604020202020204" pitchFamily="34" charset="0"/>
              <a:buChar char="•"/>
            </a:pPr>
            <a:r>
              <a:rPr lang="en-US" sz="2000" b="1" dirty="0">
                <a:solidFill>
                  <a:srgbClr val="002060"/>
                </a:solidFill>
              </a:rPr>
              <a:t>Public Engagement - outcome</a:t>
            </a:r>
          </a:p>
          <a:p>
            <a:pPr marL="342900" indent="-342900">
              <a:buFont typeface="Arial" panose="020B0604020202020204" pitchFamily="34" charset="0"/>
              <a:buChar char="•"/>
            </a:pPr>
            <a:endParaRPr lang="en-US" sz="2000" b="1" dirty="0">
              <a:solidFill>
                <a:srgbClr val="002060"/>
              </a:solidFill>
            </a:endParaRPr>
          </a:p>
          <a:p>
            <a:pPr marL="342900" indent="-342900">
              <a:buFont typeface="Arial" panose="020B0604020202020204" pitchFamily="34" charset="0"/>
              <a:buChar char="•"/>
            </a:pPr>
            <a:r>
              <a:rPr lang="en-US" sz="2000" b="1" dirty="0">
                <a:solidFill>
                  <a:srgbClr val="002060"/>
                </a:solidFill>
              </a:rPr>
              <a:t>Recommendations</a:t>
            </a:r>
          </a:p>
          <a:p>
            <a:pPr marL="342900" indent="-342900">
              <a:buFont typeface="Arial" panose="020B0604020202020204" pitchFamily="34" charset="0"/>
              <a:buChar char="•"/>
            </a:pPr>
            <a:endParaRPr lang="en-US" sz="2000" b="1" dirty="0">
              <a:solidFill>
                <a:srgbClr val="002060"/>
              </a:solidFill>
            </a:endParaRPr>
          </a:p>
          <a:p>
            <a:pPr marL="342900" indent="-342900">
              <a:buFont typeface="Arial" panose="020B0604020202020204" pitchFamily="34" charset="0"/>
              <a:buChar char="•"/>
            </a:pPr>
            <a:r>
              <a:rPr lang="en-US" sz="2000" b="1" dirty="0">
                <a:solidFill>
                  <a:srgbClr val="002060"/>
                </a:solidFill>
              </a:rPr>
              <a:t>Implementation:</a:t>
            </a:r>
          </a:p>
          <a:p>
            <a:pPr marL="800100" lvl="1" indent="-342900">
              <a:buFont typeface="Arial" panose="020B0604020202020204" pitchFamily="34" charset="0"/>
              <a:buChar char="•"/>
            </a:pPr>
            <a:r>
              <a:rPr lang="en-US" sz="2000" b="1" dirty="0">
                <a:solidFill>
                  <a:srgbClr val="002060"/>
                </a:solidFill>
              </a:rPr>
              <a:t>Infrastructure</a:t>
            </a:r>
          </a:p>
          <a:p>
            <a:pPr marL="800100" lvl="1" indent="-342900">
              <a:buFont typeface="Arial" panose="020B0604020202020204" pitchFamily="34" charset="0"/>
              <a:buChar char="•"/>
            </a:pPr>
            <a:r>
              <a:rPr lang="en-US" sz="2000" b="1" dirty="0">
                <a:solidFill>
                  <a:srgbClr val="002060"/>
                </a:solidFill>
              </a:rPr>
              <a:t>Public awareness</a:t>
            </a:r>
          </a:p>
          <a:p>
            <a:endParaRPr lang="en-US" sz="2000" dirty="0">
              <a:solidFill>
                <a:srgbClr val="002060"/>
              </a:solidFill>
            </a:endParaRPr>
          </a:p>
          <a:p>
            <a:endParaRPr lang="en-US" dirty="0"/>
          </a:p>
        </p:txBody>
      </p:sp>
    </p:spTree>
    <p:extLst>
      <p:ext uri="{BB962C8B-B14F-4D97-AF65-F5344CB8AC3E}">
        <p14:creationId xmlns:p14="http://schemas.microsoft.com/office/powerpoint/2010/main" val="2743966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7000"/>
            <a:lum/>
          </a:blip>
          <a:srcRect/>
          <a:stretch>
            <a:fillRect l="35000" t="6000" r="-7000" b="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CACBC-0A97-FB40-9077-5BBDA0936D91}"/>
              </a:ext>
            </a:extLst>
          </p:cNvPr>
          <p:cNvSpPr>
            <a:spLocks noGrp="1"/>
          </p:cNvSpPr>
          <p:nvPr>
            <p:ph type="title"/>
          </p:nvPr>
        </p:nvSpPr>
        <p:spPr>
          <a:xfrm>
            <a:off x="381000" y="609600"/>
            <a:ext cx="8229600" cy="1143000"/>
          </a:xfrm>
        </p:spPr>
        <p:txBody>
          <a:bodyPr>
            <a:normAutofit fontScale="90000"/>
          </a:bodyPr>
          <a:lstStyle/>
          <a:p>
            <a:pPr>
              <a:lnSpc>
                <a:spcPct val="90000"/>
              </a:lnSpc>
              <a:spcAft>
                <a:spcPts val="600"/>
              </a:spcAft>
            </a:pPr>
            <a:br>
              <a:rPr lang="en-US" b="1" dirty="0"/>
            </a:br>
            <a:endParaRPr lang="en-US" dirty="0"/>
          </a:p>
        </p:txBody>
      </p:sp>
      <p:sp>
        <p:nvSpPr>
          <p:cNvPr id="7" name="Title 6">
            <a:extLst>
              <a:ext uri="{FF2B5EF4-FFF2-40B4-BE49-F238E27FC236}">
                <a16:creationId xmlns:a16="http://schemas.microsoft.com/office/drawing/2014/main" id="{AFB6083E-2FF2-0242-93AF-9C350381AC46}"/>
              </a:ext>
            </a:extLst>
          </p:cNvPr>
          <p:cNvSpPr txBox="1">
            <a:spLocks/>
          </p:cNvSpPr>
          <p:nvPr/>
        </p:nvSpPr>
        <p:spPr>
          <a:xfrm>
            <a:off x="334773" y="281961"/>
            <a:ext cx="5867400" cy="892552"/>
          </a:xfrm>
          <a:prstGeom prst="rect">
            <a:avLst/>
          </a:prstGeom>
          <a:noFill/>
        </p:spPr>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a:solidFill>
                  <a:srgbClr val="002060"/>
                </a:solidFill>
              </a:rPr>
              <a:t>Active Transportation Plan</a:t>
            </a:r>
          </a:p>
          <a:p>
            <a:pPr algn="l"/>
            <a:r>
              <a:rPr lang="en-US" sz="2000" b="1" dirty="0">
                <a:solidFill>
                  <a:srgbClr val="00B050"/>
                </a:solidFill>
              </a:rPr>
              <a:t>Conclusion</a:t>
            </a:r>
          </a:p>
        </p:txBody>
      </p:sp>
      <p:sp>
        <p:nvSpPr>
          <p:cNvPr id="8" name="TextBox 7">
            <a:extLst>
              <a:ext uri="{FF2B5EF4-FFF2-40B4-BE49-F238E27FC236}">
                <a16:creationId xmlns:a16="http://schemas.microsoft.com/office/drawing/2014/main" id="{30519732-1BBA-BA42-A9C1-8C77545A809F}"/>
              </a:ext>
            </a:extLst>
          </p:cNvPr>
          <p:cNvSpPr txBox="1"/>
          <p:nvPr/>
        </p:nvSpPr>
        <p:spPr>
          <a:xfrm>
            <a:off x="334773" y="1234918"/>
            <a:ext cx="3888860" cy="5509200"/>
          </a:xfrm>
          <a:prstGeom prst="rect">
            <a:avLst/>
          </a:prstGeom>
          <a:noFill/>
        </p:spPr>
        <p:txBody>
          <a:bodyPr wrap="square" rtlCol="0">
            <a:spAutoFit/>
          </a:bodyPr>
          <a:lstStyle/>
          <a:p>
            <a:pPr marL="342900" indent="-342900">
              <a:buFont typeface="Arial" panose="020B0604020202020204" pitchFamily="34" charset="0"/>
              <a:buChar char="•"/>
            </a:pPr>
            <a:r>
              <a:rPr lang="en-US" sz="2000" b="1" dirty="0">
                <a:solidFill>
                  <a:srgbClr val="002060"/>
                </a:solidFill>
              </a:rPr>
              <a:t>Finalized and adopted by all boards in 2018</a:t>
            </a:r>
          </a:p>
          <a:p>
            <a:pPr marL="342900" indent="-342900">
              <a:buFont typeface="Arial" panose="020B0604020202020204" pitchFamily="34" charset="0"/>
              <a:buChar char="•"/>
            </a:pPr>
            <a:endParaRPr lang="en-US" sz="2000" b="1" dirty="0">
              <a:solidFill>
                <a:srgbClr val="002060"/>
              </a:solidFill>
            </a:endParaRPr>
          </a:p>
          <a:p>
            <a:pPr marL="342900" indent="-342900">
              <a:buFont typeface="Arial" panose="020B0604020202020204" pitchFamily="34" charset="0"/>
              <a:buChar char="•"/>
            </a:pPr>
            <a:r>
              <a:rPr lang="en-US" sz="2000" b="1" dirty="0">
                <a:solidFill>
                  <a:srgbClr val="002060"/>
                </a:solidFill>
              </a:rPr>
              <a:t>Implementation: ongoing</a:t>
            </a:r>
          </a:p>
          <a:p>
            <a:pPr marL="342900" indent="-342900">
              <a:buFont typeface="Arial" panose="020B0604020202020204" pitchFamily="34" charset="0"/>
              <a:buChar char="•"/>
            </a:pPr>
            <a:endParaRPr lang="en-US" sz="2000" b="1" dirty="0">
              <a:solidFill>
                <a:srgbClr val="002060"/>
              </a:solidFill>
            </a:endParaRPr>
          </a:p>
          <a:p>
            <a:pPr marL="342900" indent="-342900">
              <a:buFont typeface="Arial" panose="020B0604020202020204" pitchFamily="34" charset="0"/>
              <a:buChar char="•"/>
            </a:pPr>
            <a:r>
              <a:rPr lang="en-US" sz="2000" b="1" dirty="0">
                <a:solidFill>
                  <a:srgbClr val="002060"/>
                </a:solidFill>
              </a:rPr>
              <a:t>Grants received:</a:t>
            </a:r>
          </a:p>
          <a:p>
            <a:pPr marL="800100" lvl="1" indent="-342900">
              <a:buFont typeface="Arial" panose="020B0604020202020204" pitchFamily="34" charset="0"/>
              <a:buChar char="•"/>
            </a:pPr>
            <a:r>
              <a:rPr lang="en-US" sz="2000" b="1" dirty="0">
                <a:solidFill>
                  <a:srgbClr val="002060"/>
                </a:solidFill>
              </a:rPr>
              <a:t>Safe Routes to Schools (District 35/Village)</a:t>
            </a:r>
          </a:p>
          <a:p>
            <a:pPr marL="800100" lvl="1" indent="-342900">
              <a:buFont typeface="Arial" panose="020B0604020202020204" pitchFamily="34" charset="0"/>
              <a:buChar char="•"/>
            </a:pPr>
            <a:r>
              <a:rPr lang="en-US" sz="2000" b="1" dirty="0">
                <a:solidFill>
                  <a:srgbClr val="002060"/>
                </a:solidFill>
              </a:rPr>
              <a:t>Trail routes (Park)</a:t>
            </a:r>
          </a:p>
          <a:p>
            <a:endParaRPr lang="en-US" sz="2000" b="1" dirty="0">
              <a:solidFill>
                <a:srgbClr val="002060"/>
              </a:solidFill>
            </a:endParaRPr>
          </a:p>
          <a:p>
            <a:pPr marL="342900" indent="-342900">
              <a:buFont typeface="Arial" panose="020B0604020202020204" pitchFamily="34" charset="0"/>
              <a:buChar char="•"/>
            </a:pPr>
            <a:r>
              <a:rPr lang="en-US" sz="2000" b="1" dirty="0">
                <a:solidFill>
                  <a:srgbClr val="002060"/>
                </a:solidFill>
              </a:rPr>
              <a:t>Link on the Village Website – Sustainability Task Force – Active Transportation Plan</a:t>
            </a:r>
          </a:p>
          <a:p>
            <a:pPr marL="342900" indent="-342900">
              <a:buFont typeface="Arial" panose="020B0604020202020204" pitchFamily="34" charset="0"/>
              <a:buChar char="•"/>
            </a:pPr>
            <a:endParaRPr lang="en-US" sz="2000" dirty="0">
              <a:solidFill>
                <a:srgbClr val="002060"/>
              </a:solidFill>
            </a:endParaRPr>
          </a:p>
          <a:p>
            <a:r>
              <a:rPr lang="en-US" b="1" dirty="0">
                <a:solidFill>
                  <a:srgbClr val="002060"/>
                </a:solidFill>
              </a:rPr>
              <a:t>Elsabé Schimmelpenninck</a:t>
            </a:r>
          </a:p>
          <a:p>
            <a:r>
              <a:rPr lang="en-US" b="1" dirty="0" err="1">
                <a:solidFill>
                  <a:srgbClr val="002060"/>
                </a:solidFill>
              </a:rPr>
              <a:t>elsabesvdo@hotmail.com</a:t>
            </a:r>
            <a:endParaRPr lang="en-US" b="1" dirty="0">
              <a:solidFill>
                <a:srgbClr val="002060"/>
              </a:solidFill>
            </a:endParaRPr>
          </a:p>
          <a:p>
            <a:r>
              <a:rPr lang="en-US" b="1" dirty="0">
                <a:solidFill>
                  <a:srgbClr val="002060"/>
                </a:solidFill>
              </a:rPr>
              <a:t>312-478-9475</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194604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0" end="1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11" end="1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471</TotalTime>
  <Words>445</Words>
  <Application>Microsoft Macintosh PowerPoint</Application>
  <PresentationFormat>On-screen Show (4:3)</PresentationFormat>
  <Paragraphs>71</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 </vt:lpstr>
      <vt:lpstr> </vt:lpstr>
      <vt:lpstr> </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Elsabé Schimmelpenninck</dc:creator>
  <cp:lastModifiedBy>Elsabé Schimmelpenninck</cp:lastModifiedBy>
  <cp:revision>11</cp:revision>
  <cp:lastPrinted>2020-03-10T01:33:45Z</cp:lastPrinted>
  <dcterms:created xsi:type="dcterms:W3CDTF">2019-11-12T01:49:09Z</dcterms:created>
  <dcterms:modified xsi:type="dcterms:W3CDTF">2020-03-10T01:34:03Z</dcterms:modified>
</cp:coreProperties>
</file>