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3"/>
  </p:notesMasterIdLst>
  <p:sldIdLst>
    <p:sldId id="272" r:id="rId2"/>
    <p:sldId id="319" r:id="rId3"/>
    <p:sldId id="321" r:id="rId4"/>
    <p:sldId id="575" r:id="rId5"/>
    <p:sldId id="577" r:id="rId6"/>
    <p:sldId id="578" r:id="rId7"/>
    <p:sldId id="576" r:id="rId8"/>
    <p:sldId id="580" r:id="rId9"/>
    <p:sldId id="579" r:id="rId10"/>
    <p:sldId id="572" r:id="rId11"/>
    <p:sldId id="521" r:id="rId12"/>
    <p:sldId id="523" r:id="rId13"/>
    <p:sldId id="526" r:id="rId14"/>
    <p:sldId id="573" r:id="rId15"/>
    <p:sldId id="436" r:id="rId16"/>
    <p:sldId id="437" r:id="rId17"/>
    <p:sldId id="449" r:id="rId18"/>
    <p:sldId id="435" r:id="rId19"/>
    <p:sldId id="268" r:id="rId20"/>
    <p:sldId id="530" r:id="rId21"/>
    <p:sldId id="447" r:id="rId22"/>
    <p:sldId id="574" r:id="rId23"/>
    <p:sldId id="582" r:id="rId24"/>
    <p:sldId id="581" r:id="rId25"/>
    <p:sldId id="584" r:id="rId26"/>
    <p:sldId id="586" r:id="rId27"/>
    <p:sldId id="538" r:id="rId28"/>
    <p:sldId id="547" r:id="rId29"/>
    <p:sldId id="564" r:id="rId30"/>
    <p:sldId id="561" r:id="rId31"/>
    <p:sldId id="31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9" autoAdjust="0"/>
    <p:restoredTop sz="86140" autoAdjust="0"/>
  </p:normalViewPr>
  <p:slideViewPr>
    <p:cSldViewPr snapToGrid="0">
      <p:cViewPr varScale="1">
        <p:scale>
          <a:sx n="71" d="100"/>
          <a:sy n="71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44930-B791-4977-B548-D97DEAEDC7E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9EC38-DCA7-4BFA-9570-9532933C9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5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7A5D1E16-01EA-48AD-8A3A-48F3A601A8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259F9511-0BAF-4293-B8C0-38440C646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4F4A09B3-1218-4295-BC2E-0AE92914FC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0FD2F4D-9869-4607-A401-DDDE8EB17F41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66569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Funding - Funding, staff, and other resources in a community should be fairly allocated to bike/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projects.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 line item in transportation budget.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2016 Skokie allotted $20,000 per year in its 5-year Capital Improvement Plan for Complete Streets improvements.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 support for low and moderate resource communities should be provided by regional, state, and federal governments.</a:t>
            </a:r>
          </a:p>
          <a:p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937CD-8AD4-4A07-B4F2-BF7BE0AFFFF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670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Funding - Funding, staff, and other resources in a community should be fairly allocated to bike/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projects.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 line item in transportation budget.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2016 Skokie allotted $20,000 per year in its 5-year Capital Improvement Plan for Complete Streets improvements.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 support for low and moderate resource communities should be provided by regional, state, and federal governments.</a:t>
            </a:r>
          </a:p>
          <a:p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937CD-8AD4-4A07-B4F2-BF7BE0AFFFF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300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Maggie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9EC38-DCA7-4BFA-9570-9532933C91A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9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*Requires member volte</a:t>
            </a:r>
          </a:p>
        </p:txBody>
      </p:sp>
    </p:spTree>
    <p:extLst>
      <p:ext uri="{BB962C8B-B14F-4D97-AF65-F5344CB8AC3E}">
        <p14:creationId xmlns:p14="http://schemas.microsoft.com/office/powerpoint/2010/main" val="2004292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9EC38-DCA7-4BFA-9570-9532933C91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35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resource was designed as an guide to provide municipalities with effective strategies for working with IDOT to integrate a Complete Streets approach into roadway projects.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guide explains the key parts of Illinois’ Complete Streets policy, the IDOT project process,  and strategies for working with IDOT to on IDOT-led and locally-led projects. It’s 44 pages, but this presentation distills that down to its most important takeaways.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We’ll also share a few stories of how communities have worked with the agency to build the facilities that they want to see.</a:t>
            </a:r>
          </a:p>
          <a:p>
            <a:endParaRPr lang="en-US" dirty="0">
              <a:effectLst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 is discuss advice for getting walking/biking included in projects + other advice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 to discuss IDOT responses to facility requests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797B9-8EDA-4DC7-8D67-F22DE3E4C9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65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Funding - Funding, staff, and other resources in a community should be fairly allocated to bike/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projects.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 line item in transportation budget.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2016 Skokie allotted $20,000 per year in its 5-year Capital Improvement Plan for Complete Streets improvements.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 support for low and moderate resource communities should be provided by regional, state, and federal governments.</a:t>
            </a:r>
          </a:p>
          <a:p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937CD-8AD4-4A07-B4F2-BF7BE0AFFFF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380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Funding - Funding, staff, and other resources in a community should be fairly allocated to bike/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projects.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 line item in transportation budget.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2016 Skokie allotted $20,000 per year in its 5-year Capital Improvement Plan for Complete Streets improvements.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 support for low and moderate resource communities should be provided by regional, state, and federal governments.</a:t>
            </a:r>
          </a:p>
          <a:p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937CD-8AD4-4A07-B4F2-BF7BE0AFFFF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194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resource was designed as an guide to provide municipalities with effective strategies for working with IDOT to integrate a Complete Streets approach into roadway projects.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guide explains the key parts of Illinois’ Complete Streets policy, the IDOT project process,  and strategies for working with IDOT to on IDOT-led and locally-led projects. It’s 44 pages, but this presentation distills that down to its most important takeaways.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We’ll also share a few stories of how communities have worked with the agency to build the facilities that they want to see.</a:t>
            </a:r>
          </a:p>
          <a:p>
            <a:endParaRPr lang="en-US" dirty="0">
              <a:effectLst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 is discuss advice for getting walking/biking included in projects + other advice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 to discuss IDOT responses to facility requests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797B9-8EDA-4DC7-8D67-F22DE3E4C9C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32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Funding - Funding, staff, and other resources in a community should be fairly allocated to bike/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projects.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 line item in transportation budget.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2016 Skokie allotted $20,000 per year in its 5-year Capital Improvement Plan for Complete Streets improvements.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 support for low and moderate resource communities should be provided by regional, state, and federal governments.</a:t>
            </a:r>
          </a:p>
          <a:p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937CD-8AD4-4A07-B4F2-BF7BE0AFFFF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834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Funding - Funding, staff, and other resources in a community should be fairly allocated to bike/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projects.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 line item in transportation budget.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2016 Skokie allotted $20,000 per year in its 5-year Capital Improvement Plan for Complete Streets improvements.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 support for low and moderate resource communities should be provided by regional, state, and federal governments.</a:t>
            </a:r>
          </a:p>
          <a:p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937CD-8AD4-4A07-B4F2-BF7BE0AFFFF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254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Funding - Funding, staff, and other resources in a community should be fairly allocated to bike/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projects.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 line item in transportation budget.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2016 Skokie allotted $20,000 per year in its 5-year Capital Improvement Plan for Complete Streets improvements.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 support for low and moderate resource communities should be provided by regional, state, and federal governments.</a:t>
            </a:r>
          </a:p>
          <a:p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937CD-8AD4-4A07-B4F2-BF7BE0AFFFF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84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901" y="354562"/>
            <a:ext cx="3574111" cy="6083560"/>
          </a:xfrm>
          <a:prstGeom prst="rect">
            <a:avLst/>
          </a:prstGeom>
        </p:spPr>
        <p:txBody>
          <a:bodyPr wrap="square" anchor="t" anchorCtr="0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34873" y="2463281"/>
            <a:ext cx="3359021" cy="3974841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7108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hoto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1039" y="93306"/>
            <a:ext cx="11720805" cy="985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7118349" y="1194318"/>
            <a:ext cx="4235450" cy="46286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838200" y="1194318"/>
            <a:ext cx="6104371" cy="4590661"/>
          </a:xfrm>
          <a:prstGeom prst="rect">
            <a:avLst/>
          </a:prstGeo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2239347" y="5958152"/>
            <a:ext cx="6083559" cy="7633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Chicagoland’s voice for better biking, walking and transit.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610599" y="5958152"/>
            <a:ext cx="3351245" cy="7633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5E110D-7942-439D-BB1E-45FC84D9D86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16" y="5958152"/>
            <a:ext cx="1662042" cy="79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7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Fade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8200" y="1959429"/>
            <a:ext cx="10515600" cy="3657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1039" y="93306"/>
            <a:ext cx="11720805" cy="985838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2239347" y="5958152"/>
            <a:ext cx="6083559" cy="7633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Chicagoland’s voice for better biking, walking and transit.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10599" y="5958152"/>
            <a:ext cx="3351245" cy="7633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5E110D-7942-439D-BB1E-45FC84D9D86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16" y="5958152"/>
            <a:ext cx="1662042" cy="79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58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Fade Bott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38200" y="1534160"/>
            <a:ext cx="10515600" cy="4082869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41039" y="93306"/>
            <a:ext cx="11720805" cy="985838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2239347" y="5958152"/>
            <a:ext cx="6083559" cy="7633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Chicagoland’s voice for better biking, walking and transit.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610599" y="5958152"/>
            <a:ext cx="3351245" cy="7633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5E110D-7942-439D-BB1E-45FC84D9D86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16" y="5958152"/>
            <a:ext cx="1662042" cy="79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2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hite Bk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38200" y="1534160"/>
            <a:ext cx="10515600" cy="4082869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41039" y="93306"/>
            <a:ext cx="11720805" cy="985838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2239347" y="5958152"/>
            <a:ext cx="6083559" cy="7633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Chicagoland’s voice for better biking, walking and transit.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610599" y="5958152"/>
            <a:ext cx="3351245" cy="7633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5E110D-7942-439D-BB1E-45FC84D9D86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16" y="5958152"/>
            <a:ext cx="1662042" cy="79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2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41039" y="193040"/>
            <a:ext cx="11720805" cy="5486400"/>
          </a:xfrm>
          <a:prstGeom prst="rect">
            <a:avLst/>
          </a:prstGeom>
        </p:spPr>
        <p:txBody>
          <a:bodyPr anchor="ctr" anchorCtr="1"/>
          <a:lstStyle>
            <a:lvl1pPr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9" y="5944996"/>
            <a:ext cx="1049118" cy="791084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239347" y="5958152"/>
            <a:ext cx="9722497" cy="7633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ACTIVE TRANSPORTATION ALLIANCE | 9 WEST HUBBARD STREET, SUITE 402 | CHICAGO, IL 60654-6545 | 312-426-3325  | WWW.ACTIVETRANS.ORG</a:t>
            </a:r>
          </a:p>
        </p:txBody>
      </p:sp>
    </p:spTree>
    <p:extLst>
      <p:ext uri="{BB962C8B-B14F-4D97-AF65-F5344CB8AC3E}">
        <p14:creationId xmlns:p14="http://schemas.microsoft.com/office/powerpoint/2010/main" val="352278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B33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Logo Lef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46644" y="1231641"/>
            <a:ext cx="6707155" cy="45906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1039" y="93306"/>
            <a:ext cx="11720805" cy="985838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2239347" y="5958152"/>
            <a:ext cx="6083559" cy="7633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Chicagoland’s voice for better biking, walking and transit.</a:t>
            </a:r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610599" y="5958152"/>
            <a:ext cx="3351245" cy="7633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5E110D-7942-439D-BB1E-45FC84D9D86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16" y="5958152"/>
            <a:ext cx="1662042" cy="79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2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lide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8200" y="1534160"/>
            <a:ext cx="10515600" cy="4082869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41039" y="93306"/>
            <a:ext cx="11720805" cy="985838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2239347" y="5958152"/>
            <a:ext cx="6083559" cy="7633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Chicagoland’s voice for better biking, walking and transit.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610599" y="5958152"/>
            <a:ext cx="3351245" cy="7633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5E110D-7942-439D-BB1E-45FC84D9D86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16" y="5958152"/>
            <a:ext cx="1662042" cy="79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1039" y="3608031"/>
            <a:ext cx="11689024" cy="985838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96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a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69925" y="427038"/>
            <a:ext cx="10891838" cy="599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17296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Logo Lef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46644" y="1231641"/>
            <a:ext cx="6707155" cy="4590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41039" y="93306"/>
            <a:ext cx="11720805" cy="985838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2239347" y="5958152"/>
            <a:ext cx="6083559" cy="7633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Chicagoland’s voice for better biking, walking and transit.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610599" y="5958152"/>
            <a:ext cx="3351245" cy="7633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5E110D-7942-439D-BB1E-45FC84D9D86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16" y="5958152"/>
            <a:ext cx="1662042" cy="79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11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Logo R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194318"/>
            <a:ext cx="6707155" cy="4590661"/>
          </a:xfrm>
          <a:prstGeom prst="rect">
            <a:avLst/>
          </a:prstGeo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1039" y="93306"/>
            <a:ext cx="11720805" cy="985838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2239347" y="5958152"/>
            <a:ext cx="6083559" cy="7633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Chicagoland’s voice for better biking, walking and transit.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610599" y="5958152"/>
            <a:ext cx="3351245" cy="7633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5E110D-7942-439D-BB1E-45FC84D9D86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16" y="5958152"/>
            <a:ext cx="1662042" cy="79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6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Logo R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194318"/>
            <a:ext cx="6707155" cy="4590661"/>
          </a:xfrm>
          <a:prstGeom prst="rect">
            <a:avLst/>
          </a:prstGeo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1039" y="93306"/>
            <a:ext cx="11720805" cy="985838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2239347" y="5958152"/>
            <a:ext cx="6083559" cy="7633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Chicagoland’s voice for better biking, walking and transit.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610599" y="5958152"/>
            <a:ext cx="3351245" cy="7633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5E110D-7942-439D-BB1E-45FC84D9D86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16" y="5958152"/>
            <a:ext cx="1662042" cy="79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6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hoto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46644" y="1194319"/>
            <a:ext cx="6707155" cy="4627984"/>
          </a:xfrm>
          <a:prstGeom prst="rect">
            <a:avLst/>
          </a:prstGeo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2239347" y="5958152"/>
            <a:ext cx="6083559" cy="7633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Chicagoland’s voice for better biking, walking and transit.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610599" y="5958152"/>
            <a:ext cx="3351245" cy="7633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5E110D-7942-439D-BB1E-45FC84D9D86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16" y="5958152"/>
            <a:ext cx="1662042" cy="796395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234950" y="1194318"/>
            <a:ext cx="4235450" cy="46286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41039" y="93306"/>
            <a:ext cx="11720805" cy="985838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2239347" y="5958152"/>
            <a:ext cx="6083559" cy="7633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Chicagoland’s voice for better biking, walking and transit.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610599" y="5958152"/>
            <a:ext cx="3351245" cy="7633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5E110D-7942-439D-BB1E-45FC84D9D8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61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57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3" r:id="rId2"/>
    <p:sldLayoutId id="2147483694" r:id="rId3"/>
    <p:sldLayoutId id="2147483691" r:id="rId4"/>
    <p:sldLayoutId id="2147483692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>
            <a:extLst>
              <a:ext uri="{FF2B5EF4-FFF2-40B4-BE49-F238E27FC236}">
                <a16:creationId xmlns:a16="http://schemas.microsoft.com/office/drawing/2014/main" id="{66B4091C-FA18-4CA7-B355-95122EDF9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"/>
            <a:ext cx="60198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>
            <a:extLst>
              <a:ext uri="{FF2B5EF4-FFF2-40B4-BE49-F238E27FC236}">
                <a16:creationId xmlns:a16="http://schemas.microsoft.com/office/drawing/2014/main" id="{4DAAA7BB-5811-4637-9673-48BADAAF5E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2193588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itle 1">
            <a:extLst>
              <a:ext uri="{FF2B5EF4-FFF2-40B4-BE49-F238E27FC236}">
                <a16:creationId xmlns:a16="http://schemas.microsoft.com/office/drawing/2014/main" id="{BFA30C79-FFC4-43FD-BF37-EE87D6CA246C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375868" y="490991"/>
            <a:ext cx="3573463" cy="9431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000" dirty="0">
                <a:solidFill>
                  <a:schemeClr val="bg1"/>
                </a:solidFill>
              </a:rPr>
              <a:t>Multimodal Transportation in Chicagoland</a:t>
            </a:r>
            <a:endParaRPr lang="en-US" altLang="en-US" sz="4000" dirty="0"/>
          </a:p>
        </p:txBody>
      </p:sp>
      <p:sp>
        <p:nvSpPr>
          <p:cNvPr id="16389" name="Subtitle 2">
            <a:extLst>
              <a:ext uri="{FF2B5EF4-FFF2-40B4-BE49-F238E27FC236}">
                <a16:creationId xmlns:a16="http://schemas.microsoft.com/office/drawing/2014/main" id="{F9449D63-060F-4B5C-B9A7-22D5C3011773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6392863" y="5143299"/>
            <a:ext cx="5646737" cy="14924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March 10, 2020</a:t>
            </a:r>
          </a:p>
          <a:p>
            <a:r>
              <a:rPr lang="en-US" sz="2000" dirty="0"/>
              <a:t>Maggie Melin</a:t>
            </a:r>
          </a:p>
          <a:p>
            <a:r>
              <a:rPr lang="en-US" sz="2000" dirty="0"/>
              <a:t>Active Transportation Alliance</a:t>
            </a:r>
          </a:p>
        </p:txBody>
      </p:sp>
    </p:spTree>
    <p:extLst>
      <p:ext uri="{BB962C8B-B14F-4D97-AF65-F5344CB8AC3E}">
        <p14:creationId xmlns:p14="http://schemas.microsoft.com/office/powerpoint/2010/main" val="413044741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D1764F-8399-4D6B-8793-4B367F66A992}"/>
              </a:ext>
            </a:extLst>
          </p:cNvPr>
          <p:cNvSpPr txBox="1"/>
          <p:nvPr/>
        </p:nvSpPr>
        <p:spPr>
          <a:xfrm>
            <a:off x="310896" y="3767328"/>
            <a:ext cx="768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Suburban Plans &amp; Policies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1031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EC7AC6-01F6-44CB-BA2B-5F44B0B20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CB9CA8-ECB4-48E8-92E1-9A382CDA2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F01BFA-9C39-4AA6-9CAE-C5CC42875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9099"/>
            <a:ext cx="12192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30B152-3EBE-4368-BBC5-F1C50C5DAC49}"/>
              </a:ext>
            </a:extLst>
          </p:cNvPr>
          <p:cNvSpPr txBox="1"/>
          <p:nvPr/>
        </p:nvSpPr>
        <p:spPr>
          <a:xfrm>
            <a:off x="658368" y="493776"/>
            <a:ext cx="4462272" cy="4297680"/>
          </a:xfrm>
          <a:prstGeom prst="rect">
            <a:avLst/>
          </a:prstGeom>
          <a:solidFill>
            <a:schemeClr val="lt1">
              <a:alpha val="62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04A88B-DEA1-4FCB-8006-8BFFE4131E6A}"/>
              </a:ext>
            </a:extLst>
          </p:cNvPr>
          <p:cNvSpPr txBox="1"/>
          <p:nvPr/>
        </p:nvSpPr>
        <p:spPr>
          <a:xfrm>
            <a:off x="762762" y="632934"/>
            <a:ext cx="425348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chemeClr val="tx1">
                    <a:lumMod val="50000"/>
                  </a:schemeClr>
                </a:solidFill>
              </a:rPr>
              <a:t>Complete Streets can be </a:t>
            </a:r>
            <a:r>
              <a:rPr lang="en-US" altLang="en-US" sz="3200" b="1" dirty="0">
                <a:solidFill>
                  <a:srgbClr val="0070C0"/>
                </a:solidFill>
              </a:rPr>
              <a:t>safely crossed and traveled upon and alongside</a:t>
            </a:r>
            <a:r>
              <a:rPr lang="en-US" altLang="en-US" sz="3200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>
                <a:solidFill>
                  <a:srgbClr val="0070C0"/>
                </a:solidFill>
              </a:rPr>
              <a:t>by all users </a:t>
            </a:r>
            <a:r>
              <a:rPr lang="en-US" altLang="en-US" sz="3200" dirty="0">
                <a:solidFill>
                  <a:schemeClr val="tx1">
                    <a:lumMod val="50000"/>
                  </a:schemeClr>
                </a:solidFill>
              </a:rPr>
              <a:t>of the roadway, regardless of their age, ability or travel mode.</a:t>
            </a:r>
          </a:p>
          <a:p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546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E6F539-E22C-4436-9D6B-CE7E5660DE91}"/>
              </a:ext>
            </a:extLst>
          </p:cNvPr>
          <p:cNvSpPr txBox="1"/>
          <p:nvPr/>
        </p:nvSpPr>
        <p:spPr>
          <a:xfrm>
            <a:off x="6651523" y="5257800"/>
            <a:ext cx="5540477" cy="1600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F3CA71-4AC1-44F4-A568-2E54ECA72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58" y="-41939"/>
            <a:ext cx="9255676" cy="6899939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1BE8DA2-286F-46EC-BC62-ACA42D7A3F9F}"/>
              </a:ext>
            </a:extLst>
          </p:cNvPr>
          <p:cNvSpPr txBox="1">
            <a:spLocks/>
          </p:cNvSpPr>
          <p:nvPr/>
        </p:nvSpPr>
        <p:spPr>
          <a:xfrm>
            <a:off x="6871158" y="2487705"/>
            <a:ext cx="5101206" cy="20842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Proxima Nova" panose="02000506030000020004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6615A"/>
                </a:solidFill>
                <a:latin typeface="Proxima Nova" panose="020005060300000200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6615A"/>
                </a:solidFill>
                <a:latin typeface="Proxima Nova" panose="020005060300000200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6615A"/>
                </a:solidFill>
                <a:latin typeface="Proxima Nova" panose="020005060300000200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6615A"/>
                </a:solidFill>
                <a:latin typeface="Proxima Nova" panose="020005060300000200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+mj-lt"/>
              </a:rPr>
              <a:t>More than 1,500 nationally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At least 45 in Chicagoland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Resolutions, ordinances, plans, executive orders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698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08831F2-1661-409B-8372-E553A8EFD8C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0" y="-3125"/>
            <a:ext cx="9190255" cy="6888019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1BE8DA2-286F-46EC-BC62-ACA42D7A3F9F}"/>
              </a:ext>
            </a:extLst>
          </p:cNvPr>
          <p:cNvSpPr txBox="1">
            <a:spLocks/>
          </p:cNvSpPr>
          <p:nvPr/>
        </p:nvSpPr>
        <p:spPr>
          <a:xfrm>
            <a:off x="6870019" y="2791749"/>
            <a:ext cx="4154743" cy="32661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Proxima Nova" panose="02000506030000020004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6615A"/>
                </a:solidFill>
                <a:latin typeface="Proxima Nova" panose="020005060300000200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6615A"/>
                </a:solidFill>
                <a:latin typeface="Proxima Nova" panose="020005060300000200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6615A"/>
                </a:solidFill>
                <a:latin typeface="Proxima Nova" panose="020005060300000200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6615A"/>
                </a:solidFill>
                <a:latin typeface="Proxima Nova" panose="020005060300000200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+mj-lt"/>
              </a:rPr>
              <a:t>At least 74 plans in Chicagoland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Recommend updating every 5 to 10 years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E6F539-E22C-4436-9D6B-CE7E5660DE91}"/>
              </a:ext>
            </a:extLst>
          </p:cNvPr>
          <p:cNvSpPr txBox="1"/>
          <p:nvPr/>
        </p:nvSpPr>
        <p:spPr>
          <a:xfrm>
            <a:off x="6651523" y="5257800"/>
            <a:ext cx="5540477" cy="1600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68EC2E-DF91-4843-B8F2-323DA4FF5016}"/>
              </a:ext>
            </a:extLst>
          </p:cNvPr>
          <p:cNvSpPr/>
          <p:nvPr/>
        </p:nvSpPr>
        <p:spPr>
          <a:xfrm>
            <a:off x="8700247" y="-3125"/>
            <a:ext cx="3491753" cy="1199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61CCB2-1DCE-403F-9018-CE026F777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016" y="56440"/>
            <a:ext cx="5314725" cy="90202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/>
              <a:t>Municipalities with </a:t>
            </a:r>
            <a:br>
              <a:rPr lang="en-US" sz="2800" dirty="0"/>
            </a:br>
            <a:r>
              <a:rPr lang="en-US" sz="2800" dirty="0"/>
              <a:t>Active Transportation Plans</a:t>
            </a:r>
          </a:p>
        </p:txBody>
      </p:sp>
    </p:spTree>
    <p:extLst>
      <p:ext uri="{BB962C8B-B14F-4D97-AF65-F5344CB8AC3E}">
        <p14:creationId xmlns:p14="http://schemas.microsoft.com/office/powerpoint/2010/main" val="4013523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342449-E723-4979-96F0-779FE1024ED0}"/>
              </a:ext>
            </a:extLst>
          </p:cNvPr>
          <p:cNvSpPr txBox="1"/>
          <p:nvPr/>
        </p:nvSpPr>
        <p:spPr>
          <a:xfrm>
            <a:off x="351238" y="3796289"/>
            <a:ext cx="768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Funding Opportunity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7528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B70DA21E-C799-42C0-8701-B7AF7DE340A3}"/>
              </a:ext>
            </a:extLst>
          </p:cNvPr>
          <p:cNvSpPr txBox="1">
            <a:spLocks/>
          </p:cNvSpPr>
          <p:nvPr/>
        </p:nvSpPr>
        <p:spPr>
          <a:xfrm>
            <a:off x="2367418" y="84125"/>
            <a:ext cx="3408015" cy="169279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70C0"/>
                </a:solidFill>
                <a:latin typeface="+mn-lt"/>
              </a:rPr>
              <a:t>2019 Goal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C0DFBD-8FC5-4F7B-8A2C-E2A7BE04104E}"/>
              </a:ext>
            </a:extLst>
          </p:cNvPr>
          <p:cNvSpPr txBox="1"/>
          <p:nvPr/>
        </p:nvSpPr>
        <p:spPr>
          <a:xfrm>
            <a:off x="555111" y="1439328"/>
            <a:ext cx="6088381" cy="39793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algn="ctr"/>
            <a:r>
              <a:rPr lang="en-US" sz="4800" dirty="0">
                <a:solidFill>
                  <a:schemeClr val="tx1">
                    <a:lumMod val="50000"/>
                  </a:schemeClr>
                </a:solidFill>
              </a:rPr>
              <a:t>Establish </a:t>
            </a:r>
            <a:r>
              <a:rPr lang="en-US" sz="4800" b="1" dirty="0">
                <a:solidFill>
                  <a:srgbClr val="00B050"/>
                </a:solidFill>
              </a:rPr>
              <a:t>$50 million 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</a:rPr>
              <a:t>in dedicated state funding for walking, biking, and trail projects in the capital bill</a:t>
            </a:r>
            <a:endParaRPr lang="en-US" sz="66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879AA9-D4EF-4029-B388-76041BEA0A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44" r="6535"/>
          <a:stretch/>
        </p:blipFill>
        <p:spPr>
          <a:xfrm>
            <a:off x="6958509" y="278877"/>
            <a:ext cx="4556732" cy="5187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13122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+mn-lt"/>
              </a:rPr>
              <a:t>Why?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0DBD92-06A7-4073-9521-14A5C8A19989}"/>
              </a:ext>
            </a:extLst>
          </p:cNvPr>
          <p:cNvSpPr txBox="1"/>
          <p:nvPr/>
        </p:nvSpPr>
        <p:spPr>
          <a:xfrm>
            <a:off x="0" y="1079144"/>
            <a:ext cx="427776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Demand: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Applications for Illinois Transportation Enhancement Program (ITEP) funds have exceeded available dollars by a factor of 7.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F39E85F-8B1B-4BAC-BAE7-AECEAC4A8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927185"/>
              </p:ext>
            </p:extLst>
          </p:nvPr>
        </p:nvGraphicFramePr>
        <p:xfrm>
          <a:off x="4380855" y="3577"/>
          <a:ext cx="7811145" cy="6770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5581">
                  <a:extLst>
                    <a:ext uri="{9D8B030D-6E8A-4147-A177-3AD203B41FA5}">
                      <a16:colId xmlns:a16="http://schemas.microsoft.com/office/drawing/2014/main" val="4241895093"/>
                    </a:ext>
                  </a:extLst>
                </a:gridCol>
                <a:gridCol w="1813824">
                  <a:extLst>
                    <a:ext uri="{9D8B030D-6E8A-4147-A177-3AD203B41FA5}">
                      <a16:colId xmlns:a16="http://schemas.microsoft.com/office/drawing/2014/main" val="3715874782"/>
                    </a:ext>
                  </a:extLst>
                </a:gridCol>
                <a:gridCol w="1038561">
                  <a:extLst>
                    <a:ext uri="{9D8B030D-6E8A-4147-A177-3AD203B41FA5}">
                      <a16:colId xmlns:a16="http://schemas.microsoft.com/office/drawing/2014/main" val="2265993928"/>
                    </a:ext>
                  </a:extLst>
                </a:gridCol>
                <a:gridCol w="3803179">
                  <a:extLst>
                    <a:ext uri="{9D8B030D-6E8A-4147-A177-3AD203B41FA5}">
                      <a16:colId xmlns:a16="http://schemas.microsoft.com/office/drawing/2014/main" val="2561843117"/>
                    </a:ext>
                  </a:extLst>
                </a:gridCol>
              </a:tblGrid>
              <a:tr h="2705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Approval Status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Location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Funding Cycle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Project Title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251176"/>
                  </a:ext>
                </a:extLst>
              </a:tr>
              <a:tr h="1569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00B050"/>
                          </a:solidFill>
                          <a:effectLst/>
                        </a:rPr>
                        <a:t>Approved</a:t>
                      </a:r>
                      <a:endParaRPr lang="en-US" sz="9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Northbrook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2018-22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Skokie Valley Trail Extension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extLst>
                  <a:ext uri="{0D108BD9-81ED-4DB2-BD59-A6C34878D82A}">
                    <a16:rowId xmlns:a16="http://schemas.microsoft.com/office/drawing/2014/main" val="2831945039"/>
                  </a:ext>
                </a:extLst>
              </a:tr>
              <a:tr h="1569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00B050"/>
                          </a:solidFill>
                          <a:effectLst/>
                        </a:rPr>
                        <a:t>Approved</a:t>
                      </a:r>
                      <a:endParaRPr lang="en-US" sz="9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Skokie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2018-22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Village of Skokie - Skokie Valley Trail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extLst>
                  <a:ext uri="{0D108BD9-81ED-4DB2-BD59-A6C34878D82A}">
                    <a16:rowId xmlns:a16="http://schemas.microsoft.com/office/drawing/2014/main" val="1462025463"/>
                  </a:ext>
                </a:extLst>
              </a:tr>
              <a:tr h="1569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Approved</a:t>
                      </a:r>
                      <a:endParaRPr lang="en-US" sz="9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Glenview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2017-18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Chestnut Avenue muti-use path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extLst>
                  <a:ext uri="{0D108BD9-81ED-4DB2-BD59-A6C34878D82A}">
                    <a16:rowId xmlns:a16="http://schemas.microsoft.com/office/drawing/2014/main" val="3197348097"/>
                  </a:ext>
                </a:extLst>
              </a:tr>
              <a:tr h="1569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FF0000"/>
                          </a:solidFill>
                          <a:effectLst/>
                        </a:rPr>
                        <a:t>Denied</a:t>
                      </a:r>
                      <a:endParaRPr lang="en-US" sz="9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Glenview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2018-22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Village of Glenview Willow Road Multi-Use Path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extLst>
                  <a:ext uri="{0D108BD9-81ED-4DB2-BD59-A6C34878D82A}">
                    <a16:rowId xmlns:a16="http://schemas.microsoft.com/office/drawing/2014/main" val="376743198"/>
                  </a:ext>
                </a:extLst>
              </a:tr>
              <a:tr h="1569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FF0000"/>
                          </a:solidFill>
                          <a:effectLst/>
                        </a:rPr>
                        <a:t>Denied</a:t>
                      </a:r>
                      <a:endParaRPr lang="en-US" sz="9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Mount Prospect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2017-18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Bicycle/ Ped Bridge over Northwest HW and UPRR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extLst>
                  <a:ext uri="{0D108BD9-81ED-4DB2-BD59-A6C34878D82A}">
                    <a16:rowId xmlns:a16="http://schemas.microsoft.com/office/drawing/2014/main" val="4238754000"/>
                  </a:ext>
                </a:extLst>
              </a:tr>
              <a:tr h="1569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FF0000"/>
                          </a:solidFill>
                          <a:effectLst/>
                        </a:rPr>
                        <a:t>Denied</a:t>
                      </a:r>
                      <a:endParaRPr lang="en-US" sz="9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Glenview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2017-18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Glenview - Willow Road Multi-Use Path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extLst>
                  <a:ext uri="{0D108BD9-81ED-4DB2-BD59-A6C34878D82A}">
                    <a16:rowId xmlns:a16="http://schemas.microsoft.com/office/drawing/2014/main" val="3367466133"/>
                  </a:ext>
                </a:extLst>
              </a:tr>
              <a:tr h="1569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FF0000"/>
                          </a:solidFill>
                          <a:effectLst/>
                        </a:rPr>
                        <a:t>Denied</a:t>
                      </a:r>
                      <a:endParaRPr lang="en-US" sz="9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Kenilworth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2017-18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Kenilworth- Green Bay Trail Realignment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extLst>
                  <a:ext uri="{0D108BD9-81ED-4DB2-BD59-A6C34878D82A}">
                    <a16:rowId xmlns:a16="http://schemas.microsoft.com/office/drawing/2014/main" val="3127172131"/>
                  </a:ext>
                </a:extLst>
              </a:tr>
              <a:tr h="1569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FF0000"/>
                          </a:solidFill>
                          <a:effectLst/>
                        </a:rPr>
                        <a:t>Denied</a:t>
                      </a:r>
                      <a:endParaRPr lang="en-US" sz="9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Lake Forest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2017-18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Route 60 Bicycle Path Connectivity Project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extLst>
                  <a:ext uri="{0D108BD9-81ED-4DB2-BD59-A6C34878D82A}">
                    <a16:rowId xmlns:a16="http://schemas.microsoft.com/office/drawing/2014/main" val="1497894779"/>
                  </a:ext>
                </a:extLst>
              </a:tr>
              <a:tr h="31386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FF0000"/>
                          </a:solidFill>
                          <a:effectLst/>
                        </a:rPr>
                        <a:t>Denied</a:t>
                      </a:r>
                      <a:endParaRPr lang="en-US" sz="9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Winnetka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2017-18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Metra - Hubbard Woods Station Bike, Ped, ADA Bridge and Access Improvements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extLst>
                  <a:ext uri="{0D108BD9-81ED-4DB2-BD59-A6C34878D82A}">
                    <a16:rowId xmlns:a16="http://schemas.microsoft.com/office/drawing/2014/main" val="2380126957"/>
                  </a:ext>
                </a:extLst>
              </a:tr>
              <a:tr h="1569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FF0000"/>
                          </a:solidFill>
                          <a:effectLst/>
                        </a:rPr>
                        <a:t>Denied</a:t>
                      </a:r>
                      <a:endParaRPr lang="en-US" sz="9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Lake Forest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2017-18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Robert </a:t>
                      </a:r>
                      <a:r>
                        <a:rPr lang="en-US" sz="900" u="none" strike="noStrike" dirty="0" err="1">
                          <a:effectLst/>
                        </a:rPr>
                        <a:t>McClory</a:t>
                      </a:r>
                      <a:r>
                        <a:rPr lang="en-US" sz="900" u="none" strike="noStrike" dirty="0">
                          <a:effectLst/>
                        </a:rPr>
                        <a:t> Bike Path Ped Bridge Replacement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extLst>
                  <a:ext uri="{0D108BD9-81ED-4DB2-BD59-A6C34878D82A}">
                    <a16:rowId xmlns:a16="http://schemas.microsoft.com/office/drawing/2014/main" val="706031814"/>
                  </a:ext>
                </a:extLst>
              </a:tr>
              <a:tr h="1569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FF0000"/>
                          </a:solidFill>
                          <a:effectLst/>
                        </a:rPr>
                        <a:t>Denied</a:t>
                      </a:r>
                      <a:endParaRPr lang="en-US" sz="9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Highland Park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2017-18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Sheridan Road Non-Motorized Improvements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extLst>
                  <a:ext uri="{0D108BD9-81ED-4DB2-BD59-A6C34878D82A}">
                    <a16:rowId xmlns:a16="http://schemas.microsoft.com/office/drawing/2014/main" val="222068294"/>
                  </a:ext>
                </a:extLst>
              </a:tr>
              <a:tr h="1569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FF0000"/>
                          </a:solidFill>
                          <a:effectLst/>
                        </a:rPr>
                        <a:t>Denied</a:t>
                      </a:r>
                      <a:endParaRPr lang="en-US" sz="9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Highland Park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2017-18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St. Johns Bike Path Relocation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extLst>
                  <a:ext uri="{0D108BD9-81ED-4DB2-BD59-A6C34878D82A}">
                    <a16:rowId xmlns:a16="http://schemas.microsoft.com/office/drawing/2014/main" val="2003675758"/>
                  </a:ext>
                </a:extLst>
              </a:tr>
              <a:tr h="1569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FF0000"/>
                          </a:solidFill>
                          <a:effectLst/>
                        </a:rPr>
                        <a:t>Denied</a:t>
                      </a:r>
                      <a:endParaRPr lang="en-US" sz="9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Lincolnshire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2017-18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Stage 3 Streetscape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extLst>
                  <a:ext uri="{0D108BD9-81ED-4DB2-BD59-A6C34878D82A}">
                    <a16:rowId xmlns:a16="http://schemas.microsoft.com/office/drawing/2014/main" val="1151648677"/>
                  </a:ext>
                </a:extLst>
              </a:tr>
              <a:tr h="1569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FF0000"/>
                          </a:solidFill>
                          <a:effectLst/>
                        </a:rPr>
                        <a:t>Denied</a:t>
                      </a:r>
                      <a:endParaRPr lang="en-US" sz="9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Des Plaines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2017-18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U.S. Route 12 (Rand Road) Sidepath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extLst>
                  <a:ext uri="{0D108BD9-81ED-4DB2-BD59-A6C34878D82A}">
                    <a16:rowId xmlns:a16="http://schemas.microsoft.com/office/drawing/2014/main" val="2523726574"/>
                  </a:ext>
                </a:extLst>
              </a:tr>
              <a:tr h="1569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FF0000"/>
                          </a:solidFill>
                          <a:effectLst/>
                        </a:rPr>
                        <a:t>Denied</a:t>
                      </a:r>
                      <a:endParaRPr lang="en-US" sz="9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Wilmette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2017-18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Wilmette - East Lake Avenue Bike Bridge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extLst>
                  <a:ext uri="{0D108BD9-81ED-4DB2-BD59-A6C34878D82A}">
                    <a16:rowId xmlns:a16="http://schemas.microsoft.com/office/drawing/2014/main" val="1620134571"/>
                  </a:ext>
                </a:extLst>
              </a:tr>
              <a:tr h="1569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FF0000"/>
                          </a:solidFill>
                          <a:effectLst/>
                        </a:rPr>
                        <a:t>Denied</a:t>
                      </a:r>
                      <a:endParaRPr lang="en-US" sz="9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Prospect Heights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2017-18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Wolf Road Sidewalk Connectivity Project â€“ Phase III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extLst>
                  <a:ext uri="{0D108BD9-81ED-4DB2-BD59-A6C34878D82A}">
                    <a16:rowId xmlns:a16="http://schemas.microsoft.com/office/drawing/2014/main" val="549710513"/>
                  </a:ext>
                </a:extLst>
              </a:tr>
              <a:tr h="1569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FF0000"/>
                          </a:solidFill>
                          <a:effectLst/>
                        </a:rPr>
                        <a:t>Denied</a:t>
                      </a:r>
                      <a:endParaRPr lang="en-US" sz="9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Glenview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2016-20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Chestnut Av Multi-Use Path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extLst>
                  <a:ext uri="{0D108BD9-81ED-4DB2-BD59-A6C34878D82A}">
                    <a16:rowId xmlns:a16="http://schemas.microsoft.com/office/drawing/2014/main" val="3646231063"/>
                  </a:ext>
                </a:extLst>
              </a:tr>
              <a:tr h="28060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FF0000"/>
                          </a:solidFill>
                          <a:effectLst/>
                        </a:rPr>
                        <a:t>Denied</a:t>
                      </a:r>
                      <a:endParaRPr lang="en-US" sz="9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Highland Park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2016-20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Clavey Rd from Barberry Rd to Skokie Valley Bike Path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extLst>
                  <a:ext uri="{0D108BD9-81ED-4DB2-BD59-A6C34878D82A}">
                    <a16:rowId xmlns:a16="http://schemas.microsoft.com/office/drawing/2014/main" val="2717704735"/>
                  </a:ext>
                </a:extLst>
              </a:tr>
              <a:tr h="1569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FF0000"/>
                          </a:solidFill>
                          <a:effectLst/>
                        </a:rPr>
                        <a:t>Denied</a:t>
                      </a:r>
                      <a:endParaRPr lang="en-US" sz="9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Lake Forest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2016-20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Middlefork Savanna Forest Preserve Trail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extLst>
                  <a:ext uri="{0D108BD9-81ED-4DB2-BD59-A6C34878D82A}">
                    <a16:rowId xmlns:a16="http://schemas.microsoft.com/office/drawing/2014/main" val="1138034397"/>
                  </a:ext>
                </a:extLst>
              </a:tr>
              <a:tr h="1569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Denied</a:t>
                      </a:r>
                      <a:endParaRPr 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Glenview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2016-20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Milwaukee and Lake Av Multi-use Path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extLst>
                  <a:ext uri="{0D108BD9-81ED-4DB2-BD59-A6C34878D82A}">
                    <a16:rowId xmlns:a16="http://schemas.microsoft.com/office/drawing/2014/main" val="889373593"/>
                  </a:ext>
                </a:extLst>
              </a:tr>
              <a:tr h="1569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FF0000"/>
                          </a:solidFill>
                          <a:effectLst/>
                        </a:rPr>
                        <a:t>Denied</a:t>
                      </a:r>
                      <a:endParaRPr lang="en-US" sz="9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Wheeling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2016-20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Milwaukee Ave at Hintz Rd Sidewalks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extLst>
                  <a:ext uri="{0D108BD9-81ED-4DB2-BD59-A6C34878D82A}">
                    <a16:rowId xmlns:a16="http://schemas.microsoft.com/office/drawing/2014/main" val="2583756591"/>
                  </a:ext>
                </a:extLst>
              </a:tr>
              <a:tr h="1569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FF0000"/>
                          </a:solidFill>
                          <a:effectLst/>
                        </a:rPr>
                        <a:t>Denied</a:t>
                      </a:r>
                      <a:endParaRPr lang="en-US" sz="9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Skokie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2016-20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Old Orchard Rd from Harms Rd to Woods Dr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extLst>
                  <a:ext uri="{0D108BD9-81ED-4DB2-BD59-A6C34878D82A}">
                    <a16:rowId xmlns:a16="http://schemas.microsoft.com/office/drawing/2014/main" val="675667947"/>
                  </a:ext>
                </a:extLst>
              </a:tr>
              <a:tr h="1569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FF0000"/>
                          </a:solidFill>
                          <a:effectLst/>
                        </a:rPr>
                        <a:t>Denied</a:t>
                      </a:r>
                      <a:endParaRPr lang="en-US" sz="9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Highland Park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2016-20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Walker Av from St. Johns Av to Oak St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extLst>
                  <a:ext uri="{0D108BD9-81ED-4DB2-BD59-A6C34878D82A}">
                    <a16:rowId xmlns:a16="http://schemas.microsoft.com/office/drawing/2014/main" val="2474860631"/>
                  </a:ext>
                </a:extLst>
              </a:tr>
              <a:tr h="1569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FF0000"/>
                          </a:solidFill>
                          <a:effectLst/>
                        </a:rPr>
                        <a:t>Denied</a:t>
                      </a:r>
                      <a:endParaRPr lang="en-US" sz="9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Glenview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2015-16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Chestnut Avenue Multi-Use Path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extLst>
                  <a:ext uri="{0D108BD9-81ED-4DB2-BD59-A6C34878D82A}">
                    <a16:rowId xmlns:a16="http://schemas.microsoft.com/office/drawing/2014/main" val="2007151913"/>
                  </a:ext>
                </a:extLst>
              </a:tr>
              <a:tr h="1569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FF0000"/>
                          </a:solidFill>
                          <a:effectLst/>
                        </a:rPr>
                        <a:t>Denied</a:t>
                      </a:r>
                      <a:endParaRPr lang="en-US" sz="9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Northbrook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2015-16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Cook and Lake Counties - Skokie Valley Trail Bridge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extLst>
                  <a:ext uri="{0D108BD9-81ED-4DB2-BD59-A6C34878D82A}">
                    <a16:rowId xmlns:a16="http://schemas.microsoft.com/office/drawing/2014/main" val="92983120"/>
                  </a:ext>
                </a:extLst>
              </a:tr>
              <a:tr h="1569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FF0000"/>
                          </a:solidFill>
                          <a:effectLst/>
                        </a:rPr>
                        <a:t>Denied</a:t>
                      </a:r>
                      <a:endParaRPr lang="en-US" sz="9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Highland Park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2015-16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Crosswalk Safety Enhancements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extLst>
                  <a:ext uri="{0D108BD9-81ED-4DB2-BD59-A6C34878D82A}">
                    <a16:rowId xmlns:a16="http://schemas.microsoft.com/office/drawing/2014/main" val="2278361710"/>
                  </a:ext>
                </a:extLst>
              </a:tr>
              <a:tr h="1569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FF0000"/>
                          </a:solidFill>
                          <a:effectLst/>
                        </a:rPr>
                        <a:t>Denied</a:t>
                      </a:r>
                      <a:endParaRPr lang="en-US" sz="9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Highland Park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2015-16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St. Johns Bike Path Relocation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extLst>
                  <a:ext uri="{0D108BD9-81ED-4DB2-BD59-A6C34878D82A}">
                    <a16:rowId xmlns:a16="http://schemas.microsoft.com/office/drawing/2014/main" val="2593246983"/>
                  </a:ext>
                </a:extLst>
              </a:tr>
              <a:tr h="1569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FF0000"/>
                          </a:solidFill>
                          <a:effectLst/>
                        </a:rPr>
                        <a:t>Denied</a:t>
                      </a:r>
                      <a:endParaRPr lang="en-US" sz="9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North Chicago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2015-16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Lake County DOT - 14th Street Improvement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extLst>
                  <a:ext uri="{0D108BD9-81ED-4DB2-BD59-A6C34878D82A}">
                    <a16:rowId xmlns:a16="http://schemas.microsoft.com/office/drawing/2014/main" val="4143233908"/>
                  </a:ext>
                </a:extLst>
              </a:tr>
              <a:tr h="1569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FF0000"/>
                          </a:solidFill>
                          <a:effectLst/>
                        </a:rPr>
                        <a:t>Denied</a:t>
                      </a:r>
                      <a:endParaRPr lang="en-US" sz="9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Lake Forest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2015-16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Route 60 Bicycle Path Connectivity Project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extLst>
                  <a:ext uri="{0D108BD9-81ED-4DB2-BD59-A6C34878D82A}">
                    <a16:rowId xmlns:a16="http://schemas.microsoft.com/office/drawing/2014/main" val="151023676"/>
                  </a:ext>
                </a:extLst>
              </a:tr>
              <a:tr h="1569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FF0000"/>
                          </a:solidFill>
                          <a:effectLst/>
                        </a:rPr>
                        <a:t>Denied</a:t>
                      </a:r>
                      <a:endParaRPr lang="en-US" sz="9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Lake Forest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2015-16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Telegraph Road Train Station Pedestrian Underpass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extLst>
                  <a:ext uri="{0D108BD9-81ED-4DB2-BD59-A6C34878D82A}">
                    <a16:rowId xmlns:a16="http://schemas.microsoft.com/office/drawing/2014/main" val="2448654539"/>
                  </a:ext>
                </a:extLst>
              </a:tr>
              <a:tr h="1569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FF0000"/>
                          </a:solidFill>
                          <a:effectLst/>
                        </a:rPr>
                        <a:t>Denied</a:t>
                      </a:r>
                      <a:endParaRPr lang="en-US" sz="9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Northbrook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2015-16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Metra Train Station Bike Parking and Bike Shelter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extLst>
                  <a:ext uri="{0D108BD9-81ED-4DB2-BD59-A6C34878D82A}">
                    <a16:rowId xmlns:a16="http://schemas.microsoft.com/office/drawing/2014/main" val="3291872240"/>
                  </a:ext>
                </a:extLst>
              </a:tr>
              <a:tr h="1569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FF0000"/>
                          </a:solidFill>
                          <a:effectLst/>
                        </a:rPr>
                        <a:t>Denied</a:t>
                      </a:r>
                      <a:endParaRPr lang="en-US" sz="9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Northbrook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2015-16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Northbrook - Skokie Valley Trail Extension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extLst>
                  <a:ext uri="{0D108BD9-81ED-4DB2-BD59-A6C34878D82A}">
                    <a16:rowId xmlns:a16="http://schemas.microsoft.com/office/drawing/2014/main" val="1775090042"/>
                  </a:ext>
                </a:extLst>
              </a:tr>
              <a:tr h="1569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FF0000"/>
                          </a:solidFill>
                          <a:effectLst/>
                        </a:rPr>
                        <a:t>Denied</a:t>
                      </a:r>
                      <a:endParaRPr lang="en-US" sz="9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Northbrook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2015-16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Northbrook - Skokie Valley Trail Extension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extLst>
                  <a:ext uri="{0D108BD9-81ED-4DB2-BD59-A6C34878D82A}">
                    <a16:rowId xmlns:a16="http://schemas.microsoft.com/office/drawing/2014/main" val="3358499548"/>
                  </a:ext>
                </a:extLst>
              </a:tr>
              <a:tr h="1569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FF0000"/>
                          </a:solidFill>
                          <a:effectLst/>
                        </a:rPr>
                        <a:t>Denied</a:t>
                      </a:r>
                      <a:endParaRPr lang="en-US" sz="9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Des Plaines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2015-16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Oakton Street Sidepath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extLst>
                  <a:ext uri="{0D108BD9-81ED-4DB2-BD59-A6C34878D82A}">
                    <a16:rowId xmlns:a16="http://schemas.microsoft.com/office/drawing/2014/main" val="1989412046"/>
                  </a:ext>
                </a:extLst>
              </a:tr>
              <a:tr h="31386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FF0000"/>
                          </a:solidFill>
                          <a:effectLst/>
                        </a:rPr>
                        <a:t>Denied</a:t>
                      </a:r>
                      <a:endParaRPr lang="en-US" sz="9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Highland Park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2015-16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Rehabilitation of the Pedestrian Overpass Over Rt. 41 South of the Deerfield Rd./Central Av. Interchange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extLst>
                  <a:ext uri="{0D108BD9-81ED-4DB2-BD59-A6C34878D82A}">
                    <a16:rowId xmlns:a16="http://schemas.microsoft.com/office/drawing/2014/main" val="1748671591"/>
                  </a:ext>
                </a:extLst>
              </a:tr>
              <a:tr h="1569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FF0000"/>
                          </a:solidFill>
                          <a:effectLst/>
                        </a:rPr>
                        <a:t>Denied</a:t>
                      </a:r>
                      <a:endParaRPr lang="en-US" sz="9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Skokie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2015-16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Skokie - Skokie Valley Trail Extension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extLst>
                  <a:ext uri="{0D108BD9-81ED-4DB2-BD59-A6C34878D82A}">
                    <a16:rowId xmlns:a16="http://schemas.microsoft.com/office/drawing/2014/main" val="1790647325"/>
                  </a:ext>
                </a:extLst>
              </a:tr>
              <a:tr h="31386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Denied</a:t>
                      </a:r>
                      <a:endParaRPr 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Northfield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2015-16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Skokie Valley Trail, northern-most border of Northfield to Old Orchard Road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6" marR="3596" marT="3596" marB="0" anchor="b"/>
                </a:tc>
                <a:extLst>
                  <a:ext uri="{0D108BD9-81ED-4DB2-BD59-A6C34878D82A}">
                    <a16:rowId xmlns:a16="http://schemas.microsoft.com/office/drawing/2014/main" val="1552870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772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+mn-lt"/>
              </a:rPr>
              <a:t>How?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0DBD92-06A7-4073-9521-14A5C8A19989}"/>
              </a:ext>
            </a:extLst>
          </p:cNvPr>
          <p:cNvSpPr txBox="1"/>
          <p:nvPr/>
        </p:nvSpPr>
        <p:spPr>
          <a:xfrm>
            <a:off x="-193515" y="1079144"/>
            <a:ext cx="48556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Developed relationships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state legislators – found champions.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Hired lobbyist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in Springfield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 Advocacy: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Supporters made 3,400+ connections via emails, tweets, calls, witness slips.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BC6F9E-B41C-4EDA-B51F-AA58A86EA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777" y="600293"/>
            <a:ext cx="7143750" cy="4972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98258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B70DA21E-C799-42C0-8701-B7AF7DE340A3}"/>
              </a:ext>
            </a:extLst>
          </p:cNvPr>
          <p:cNvSpPr txBox="1">
            <a:spLocks/>
          </p:cNvSpPr>
          <p:nvPr/>
        </p:nvSpPr>
        <p:spPr>
          <a:xfrm>
            <a:off x="655319" y="84125"/>
            <a:ext cx="6088381" cy="169279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+mn-lt"/>
              </a:rPr>
              <a:t>3 ways to take action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C0DFBD-8FC5-4F7B-8A2C-E2A7BE04104E}"/>
              </a:ext>
            </a:extLst>
          </p:cNvPr>
          <p:cNvSpPr txBox="1"/>
          <p:nvPr/>
        </p:nvSpPr>
        <p:spPr>
          <a:xfrm>
            <a:off x="532088" y="1776919"/>
            <a:ext cx="6088381" cy="3979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indent="-742950">
              <a:buAutoNum type="arabicParenR"/>
            </a:pPr>
            <a:r>
              <a:rPr lang="en-US" sz="3600" u="sng" dirty="0">
                <a:solidFill>
                  <a:schemeClr val="tx1">
                    <a:lumMod val="50000"/>
                  </a:schemeClr>
                </a:solidFill>
              </a:rPr>
              <a:t>Email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 your state senator and representative</a:t>
            </a:r>
          </a:p>
          <a:p>
            <a:pPr marL="742950" indent="-742950">
              <a:buAutoNum type="arabicParenR"/>
            </a:pPr>
            <a:r>
              <a:rPr lang="en-US" sz="3600" u="sng" dirty="0">
                <a:solidFill>
                  <a:schemeClr val="tx1">
                    <a:lumMod val="50000"/>
                  </a:schemeClr>
                </a:solidFill>
              </a:rPr>
              <a:t>Call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 your elected official’s office</a:t>
            </a:r>
          </a:p>
          <a:p>
            <a:pPr marL="742950" indent="-742950">
              <a:buAutoNum type="arabicParenR"/>
            </a:pPr>
            <a:r>
              <a:rPr lang="en-US" sz="3600" u="sng" dirty="0">
                <a:solidFill>
                  <a:schemeClr val="tx1">
                    <a:lumMod val="50000"/>
                  </a:schemeClr>
                </a:solidFill>
              </a:rPr>
              <a:t>Meet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 in-person with your senator or representative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C1CB7F-3EC6-4D6A-87C8-812F1511C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528" y="357531"/>
            <a:ext cx="4685384" cy="4570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614BBE-FCAA-44A6-86FC-A9868D033FCA}"/>
              </a:ext>
            </a:extLst>
          </p:cNvPr>
          <p:cNvSpPr txBox="1"/>
          <p:nvPr/>
        </p:nvSpPr>
        <p:spPr>
          <a:xfrm>
            <a:off x="7208356" y="5057942"/>
            <a:ext cx="4217728" cy="7304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Send a pre-written letter via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activetrans.org/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takeaction</a:t>
            </a:r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22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E60D34-98DC-42A2-9089-61A61434B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Victory! $50 million for Walking and Biking</a:t>
            </a:r>
          </a:p>
        </p:txBody>
      </p:sp>
      <p:pic>
        <p:nvPicPr>
          <p:cNvPr id="5" name="Picture 4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8692EAD1-9591-43FB-A7FE-260BE7BA25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00" b="27289"/>
          <a:stretch/>
        </p:blipFill>
        <p:spPr>
          <a:xfrm>
            <a:off x="409433" y="1828800"/>
            <a:ext cx="11373134" cy="290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49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50E0A9-2D90-43A5-8000-CF87E5579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Agenda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ED1CE2-2FC1-431D-9D8E-96A185793129}"/>
              </a:ext>
            </a:extLst>
          </p:cNvPr>
          <p:cNvSpPr txBox="1"/>
          <p:nvPr/>
        </p:nvSpPr>
        <p:spPr>
          <a:xfrm>
            <a:off x="552091" y="1079144"/>
            <a:ext cx="82468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Mode share in Chicagoland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Policies &amp;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Funding opportunity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Route 53 Extension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Getting involved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7" name="Picture 2" descr="1">
            <a:extLst>
              <a:ext uri="{FF2B5EF4-FFF2-40B4-BE49-F238E27FC236}">
                <a16:creationId xmlns:a16="http://schemas.microsoft.com/office/drawing/2014/main" id="{BC53B975-A23B-45BE-96E8-E50409885D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9"/>
          <a:stretch/>
        </p:blipFill>
        <p:spPr bwMode="auto">
          <a:xfrm>
            <a:off x="6908230" y="220965"/>
            <a:ext cx="4438381" cy="299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203E33-080D-4689-8677-D793020420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/>
          <a:stretch/>
        </p:blipFill>
        <p:spPr bwMode="auto">
          <a:xfrm>
            <a:off x="6887371" y="3218226"/>
            <a:ext cx="4438381" cy="343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358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+mn-lt"/>
              </a:rPr>
              <a:t>Advocacy Outcome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0DBD92-06A7-4073-9521-14A5C8A19989}"/>
              </a:ext>
            </a:extLst>
          </p:cNvPr>
          <p:cNvSpPr txBox="1"/>
          <p:nvPr/>
        </p:nvSpPr>
        <p:spPr>
          <a:xfrm>
            <a:off x="686098" y="1280622"/>
            <a:ext cx="1089113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$50 million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annually**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(in addition to federal dollars)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provided through Illinois Transportation Enhancement Program (ITEP),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administered by IDOT.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Prioritizes funds for high-need communities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Sliding scale local match for low-income communities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Sets aside at least 25% of funds for high-need communities. </a:t>
            </a:r>
          </a:p>
        </p:txBody>
      </p:sp>
    </p:spTree>
    <p:extLst>
      <p:ext uri="{BB962C8B-B14F-4D97-AF65-F5344CB8AC3E}">
        <p14:creationId xmlns:p14="http://schemas.microsoft.com/office/powerpoint/2010/main" val="4154023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+mn-lt"/>
              </a:rPr>
              <a:t>What’s next?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0DBD92-06A7-4073-9521-14A5C8A19989}"/>
              </a:ext>
            </a:extLst>
          </p:cNvPr>
          <p:cNvSpPr txBox="1"/>
          <p:nvPr/>
        </p:nvSpPr>
        <p:spPr>
          <a:xfrm>
            <a:off x="-265800" y="1240325"/>
            <a:ext cx="72054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IDOT currently working out funding guidelines </a:t>
            </a:r>
          </a:p>
          <a:p>
            <a:pPr marL="2286000" lvl="4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funding cycle, how to apply, equity component, etc.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Meeting regularly with IDOT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Funding should be available in fall of 2020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Webinars planned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BF989DC7-08B8-4C97-A0B2-A35744B9E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531" y="1240325"/>
            <a:ext cx="4260773" cy="426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25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B31914-C696-4FF8-9772-381339E9559B}"/>
              </a:ext>
            </a:extLst>
          </p:cNvPr>
          <p:cNvSpPr txBox="1"/>
          <p:nvPr/>
        </p:nvSpPr>
        <p:spPr>
          <a:xfrm>
            <a:off x="337790" y="3756571"/>
            <a:ext cx="768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Route 53 Corridor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62386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68F294-C7D9-4917-AD36-D37A1EAFF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0F1523-C3C9-41E2-A5F4-307020D87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Route 53 Extension - $3 Billion Project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46D04F-C2D9-426A-BFC9-C154EF85C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404" y="1046372"/>
            <a:ext cx="9503878" cy="581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28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+mn-lt"/>
              </a:rPr>
              <a:t>Route 53 Extension Timeline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0DBD92-06A7-4073-9521-14A5C8A19989}"/>
              </a:ext>
            </a:extLst>
          </p:cNvPr>
          <p:cNvSpPr txBox="1"/>
          <p:nvPr/>
        </p:nvSpPr>
        <p:spPr>
          <a:xfrm>
            <a:off x="-359930" y="1240325"/>
            <a:ext cx="745997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1960’s 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–Extension first considered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2017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- $25M environmental impact study (EIS) planned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July 2019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Lake County Board removes extension from strategic plan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July 2019 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– IL Tollway drops EIS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13508B-E6D0-4E50-8A0A-4DA12E86B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615" y="1728227"/>
            <a:ext cx="4394667" cy="288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56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+mn-lt"/>
              </a:rPr>
              <a:t>Route 53 Extension Advocacy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0DBD92-06A7-4073-9521-14A5C8A19989}"/>
              </a:ext>
            </a:extLst>
          </p:cNvPr>
          <p:cNvSpPr txBox="1"/>
          <p:nvPr/>
        </p:nvSpPr>
        <p:spPr>
          <a:xfrm>
            <a:off x="-359930" y="1240325"/>
            <a:ext cx="74599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Sierra Club Illinois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Midwest Sustainability Group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Livable Lake County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Environmental Law and Policy Center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Openlands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13508B-E6D0-4E50-8A0A-4DA12E86B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615" y="1728227"/>
            <a:ext cx="4394667" cy="288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32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+mn-lt"/>
              </a:rPr>
              <a:t>Route 53 Extension Advocacy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0DBD92-06A7-4073-9521-14A5C8A19989}"/>
              </a:ext>
            </a:extLst>
          </p:cNvPr>
          <p:cNvSpPr txBox="1"/>
          <p:nvPr/>
        </p:nvSpPr>
        <p:spPr>
          <a:xfrm>
            <a:off x="-359930" y="1079144"/>
            <a:ext cx="822801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Gathering support in Springfield for 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Senate Joint Resolution 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(SJR 52) </a:t>
            </a:r>
          </a:p>
          <a:p>
            <a:pPr lvl="2">
              <a:defRPr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Create 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Route 53 Alternative Use Task Force 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to “study the cost, feasibility and environmental impact of alternative uses of the expansion land.”</a:t>
            </a:r>
          </a:p>
          <a:p>
            <a:pPr lvl="2">
              <a:defRPr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tate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Senate Sponsors</a:t>
            </a:r>
          </a:p>
          <a:p>
            <a:pPr marL="1828800" lvl="3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Dan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McConchie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1828800" lvl="3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Melinda Bush</a:t>
            </a:r>
          </a:p>
          <a:p>
            <a:pPr marL="1828800" lvl="3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Julie A. Morrison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109788-9642-4AC5-A29F-507C2694E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277" y="1079144"/>
            <a:ext cx="338137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7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DE74E0-EB0A-4DBA-B564-714B95722F84}"/>
              </a:ext>
            </a:extLst>
          </p:cNvPr>
          <p:cNvSpPr txBox="1"/>
          <p:nvPr/>
        </p:nvSpPr>
        <p:spPr>
          <a:xfrm>
            <a:off x="310896" y="3767328"/>
            <a:ext cx="768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Getting Involved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232015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10157E-E52F-4755-911A-9CD93116B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Mobilizing in your community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BD48E6-BC74-4EA8-9B76-D8FC25F323C8}"/>
              </a:ext>
            </a:extLst>
          </p:cNvPr>
          <p:cNvSpPr txBox="1"/>
          <p:nvPr/>
        </p:nvSpPr>
        <p:spPr>
          <a:xfrm>
            <a:off x="241040" y="1032873"/>
            <a:ext cx="115151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Create a campaign to advocate for better walking and biking in your own community.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70C0"/>
                </a:solidFill>
              </a:rPr>
              <a:t>Trainings: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April 25 –  Suburban Walk, Bike, Trail Summit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Webinars – Funding, Zoning, Elected Official Engagement</a:t>
            </a:r>
          </a:p>
          <a:p>
            <a:pPr lvl="1"/>
            <a:endParaRPr lang="en-US" sz="32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70C0"/>
                </a:solidFill>
              </a:rPr>
              <a:t>Mini-stipend opportunities: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Suburbs: Bike Walk Every Town mini-stipends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872796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639133-0EE4-46B2-80E1-AB7ED3E18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6" y="1231641"/>
            <a:ext cx="11720804" cy="4274637"/>
          </a:xfrm>
        </p:spPr>
        <p:txBody>
          <a:bodyPr/>
          <a:lstStyle/>
          <a:p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Attend 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a training and future webinars</a:t>
            </a:r>
          </a:p>
          <a:p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Create 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a campaign for your neighborhood or community</a:t>
            </a:r>
          </a:p>
          <a:p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Prepare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to mobilize for upcoming state policy priorities (share, email, call, meet and repeat)</a:t>
            </a:r>
          </a:p>
          <a:p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Sign up 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for your local elected official’s newsletter</a:t>
            </a:r>
          </a:p>
          <a:p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Join 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our suburban email listserv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CCDA1D-964A-4904-9CC3-083D9AE61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Take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918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91A925-638E-4079-827C-EF786F793661}"/>
              </a:ext>
            </a:extLst>
          </p:cNvPr>
          <p:cNvSpPr txBox="1"/>
          <p:nvPr/>
        </p:nvSpPr>
        <p:spPr>
          <a:xfrm>
            <a:off x="310896" y="3767328"/>
            <a:ext cx="768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Regional Mode Share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709466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24D214-516E-4CD8-9363-928E9E852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Activetrans.org/blog</a:t>
            </a:r>
          </a:p>
          <a:p>
            <a:r>
              <a:rPr lang="en-US" sz="3200" dirty="0"/>
              <a:t>Activetrans.org/</a:t>
            </a:r>
            <a:r>
              <a:rPr lang="en-US" sz="3200" dirty="0" err="1"/>
              <a:t>advocacysignup</a:t>
            </a:r>
            <a:endParaRPr lang="en-US" sz="3200" dirty="0"/>
          </a:p>
          <a:p>
            <a:r>
              <a:rPr lang="en-US" sz="3200" dirty="0"/>
              <a:t>Activetrans.org/</a:t>
            </a:r>
            <a:r>
              <a:rPr lang="en-US" sz="3200" dirty="0" err="1"/>
              <a:t>takeaction</a:t>
            </a:r>
            <a:endParaRPr lang="en-US" sz="3200" dirty="0"/>
          </a:p>
          <a:p>
            <a:r>
              <a:rPr lang="en-US" sz="3200" dirty="0"/>
              <a:t>Twitter: @</a:t>
            </a:r>
            <a:r>
              <a:rPr lang="en-US" sz="3200" dirty="0" err="1"/>
              <a:t>activetrans</a:t>
            </a:r>
            <a:endParaRPr lang="en-US" sz="3200" dirty="0"/>
          </a:p>
          <a:p>
            <a:r>
              <a:rPr lang="en-US" sz="3200" dirty="0"/>
              <a:t>Facebook: facebook.com/</a:t>
            </a:r>
            <a:r>
              <a:rPr lang="en-US" sz="3200" dirty="0" err="1"/>
              <a:t>activetrans</a:t>
            </a:r>
            <a:endParaRPr lang="en-US" sz="3200" dirty="0"/>
          </a:p>
          <a:p>
            <a:r>
              <a:rPr lang="en-US" sz="3200" dirty="0"/>
              <a:t>Instagram: @</a:t>
            </a:r>
            <a:r>
              <a:rPr lang="en-US" sz="3200" dirty="0" err="1"/>
              <a:t>activetrans</a:t>
            </a:r>
            <a:endParaRPr lang="en-US" sz="3200" dirty="0"/>
          </a:p>
          <a:p>
            <a:r>
              <a:rPr lang="en-US" sz="3200" dirty="0"/>
              <a:t>YouTube: The Active Transportation Alliance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53547A-4798-49AE-A767-7CEB729D2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Stay up to date</a:t>
            </a:r>
          </a:p>
        </p:txBody>
      </p:sp>
    </p:spTree>
    <p:extLst>
      <p:ext uri="{BB962C8B-B14F-4D97-AF65-F5344CB8AC3E}">
        <p14:creationId xmlns:p14="http://schemas.microsoft.com/office/powerpoint/2010/main" val="28031248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77950" y="2662259"/>
            <a:ext cx="4236099" cy="2125048"/>
          </a:xfrm>
        </p:spPr>
        <p:txBody>
          <a:bodyPr/>
          <a:lstStyle/>
          <a:p>
            <a:pPr algn="ctr"/>
            <a:r>
              <a:rPr lang="en-US" sz="5400" b="1" dirty="0">
                <a:solidFill>
                  <a:schemeClr val="accent1"/>
                </a:solidFill>
              </a:rPr>
              <a:t>Thank</a:t>
            </a:r>
            <a:br>
              <a:rPr lang="en-US" sz="5400" b="1" dirty="0">
                <a:solidFill>
                  <a:schemeClr val="accent1"/>
                </a:solidFill>
              </a:rPr>
            </a:br>
            <a:r>
              <a:rPr lang="en-US" sz="5400" b="1" dirty="0">
                <a:solidFill>
                  <a:schemeClr val="accent1"/>
                </a:solidFill>
              </a:rPr>
              <a:t>You!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>
          <a:xfrm>
            <a:off x="7985066" y="2725888"/>
            <a:ext cx="3792894" cy="4343399"/>
          </a:xfrm>
        </p:spPr>
        <p:txBody>
          <a:bodyPr/>
          <a:lstStyle/>
          <a:p>
            <a:endParaRPr lang="en-US" dirty="0"/>
          </a:p>
          <a:p>
            <a:pPr lvl="1" algn="r"/>
            <a:endParaRPr lang="en-US" dirty="0">
              <a:solidFill>
                <a:schemeClr val="bg1"/>
              </a:solidFill>
            </a:endParaRPr>
          </a:p>
          <a:p>
            <a:pPr lvl="1" algn="r"/>
            <a:endParaRPr lang="en-US" dirty="0">
              <a:solidFill>
                <a:schemeClr val="bg1"/>
              </a:solidFill>
            </a:endParaRPr>
          </a:p>
          <a:p>
            <a:pPr lvl="1"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F669AB-1950-411A-B823-CB4623139B10}"/>
              </a:ext>
            </a:extLst>
          </p:cNvPr>
          <p:cNvSpPr txBox="1"/>
          <p:nvPr/>
        </p:nvSpPr>
        <p:spPr>
          <a:xfrm>
            <a:off x="365760" y="956603"/>
            <a:ext cx="36277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Maggie Melin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Advocacy Manager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Maggie@activetrans.org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16672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34F9AE-5A4A-4E29-9A91-6F0A9725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5D6CB9-655C-4448-94C8-F7C6A261E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87D6B7-4702-4179-906B-E8FCFC1FD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9749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29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42AAEC-0459-492C-B998-BC7B00B6F5B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449544" y="427038"/>
            <a:ext cx="7332599" cy="599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839562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394F9D73-769A-449D-AED9-37EAFFDF3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5" y="217304"/>
            <a:ext cx="7315200" cy="6181344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731C6D92-F101-483E-9D50-FFE09E7C6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685" y="1926751"/>
            <a:ext cx="4501119" cy="300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5461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A7C6AE6-809F-4DB2-9463-4868D9655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99" y="627327"/>
            <a:ext cx="11800601" cy="532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21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C418A727-A67A-438D-9EEC-1EFE13221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0" y="0"/>
            <a:ext cx="5944095" cy="6858000"/>
          </a:xfrm>
          <a:prstGeom prst="rect">
            <a:avLst/>
          </a:prstGeom>
        </p:spPr>
      </p:pic>
      <p:pic>
        <p:nvPicPr>
          <p:cNvPr id="7" name="Picture 6" descr="A screenshot of text&#10;&#10;Description automatically generated">
            <a:extLst>
              <a:ext uri="{FF2B5EF4-FFF2-40B4-BE49-F238E27FC236}">
                <a16:creationId xmlns:a16="http://schemas.microsoft.com/office/drawing/2014/main" id="{F2FA6B4D-7B0A-4BF1-8509-4F5962D31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905" y="0"/>
            <a:ext cx="5944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5367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530A400-E489-4EC3-8677-2B9AB93CF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93" y="0"/>
            <a:ext cx="5944095" cy="6858000"/>
          </a:xfrm>
          <a:prstGeom prst="rect">
            <a:avLst/>
          </a:prstGeom>
        </p:spPr>
      </p:pic>
      <p:pic>
        <p:nvPicPr>
          <p:cNvPr id="10" name="Picture 9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E7949416-6B13-4788-A16D-E8BC04228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5944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7013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Active Trans Theme">
  <a:themeElements>
    <a:clrScheme name="ATA Brand">
      <a:dk1>
        <a:srgbClr val="6D6863"/>
      </a:dk1>
      <a:lt1>
        <a:srgbClr val="FFFFFF"/>
      </a:lt1>
      <a:dk2>
        <a:srgbClr val="6D6863"/>
      </a:dk2>
      <a:lt2>
        <a:srgbClr val="FFFFFF"/>
      </a:lt2>
      <a:accent1>
        <a:srgbClr val="6CB33F"/>
      </a:accent1>
      <a:accent2>
        <a:srgbClr val="F47B20"/>
      </a:accent2>
      <a:accent3>
        <a:srgbClr val="D8D9DA"/>
      </a:accent3>
      <a:accent4>
        <a:srgbClr val="E8CF00"/>
      </a:accent4>
      <a:accent5>
        <a:srgbClr val="006595"/>
      </a:accent5>
      <a:accent6>
        <a:srgbClr val="73AFB6"/>
      </a:accent6>
      <a:hlink>
        <a:srgbClr val="006595"/>
      </a:hlink>
      <a:folHlink>
        <a:srgbClr val="73AFB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A Powerpoint Template 2015" id="{148543B9-E66C-4141-93E8-72DFD1D17A68}" vid="{35CCFC92-9256-4C50-B807-073BE7B4CD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1714</Words>
  <Application>Microsoft Office PowerPoint</Application>
  <PresentationFormat>Widescreen</PresentationFormat>
  <Paragraphs>312</Paragraphs>
  <Slides>31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Proxima Nova</vt:lpstr>
      <vt:lpstr>Times New Roman</vt:lpstr>
      <vt:lpstr>Active Trans Theme</vt:lpstr>
      <vt:lpstr>Multimodal Transportation in Chicagoland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Municipalities with  Active Transportation Plans</vt:lpstr>
      <vt:lpstr>PowerPoint Presentation</vt:lpstr>
      <vt:lpstr>PowerPoint Presentation</vt:lpstr>
      <vt:lpstr>Why?</vt:lpstr>
      <vt:lpstr>How?</vt:lpstr>
      <vt:lpstr>PowerPoint Presentation</vt:lpstr>
      <vt:lpstr>Victory! $50 million for Walking and Biking</vt:lpstr>
      <vt:lpstr>Advocacy Outcome</vt:lpstr>
      <vt:lpstr>What’s next?</vt:lpstr>
      <vt:lpstr>PowerPoint Presentation</vt:lpstr>
      <vt:lpstr>Route 53 Extension - $3 Billion Project</vt:lpstr>
      <vt:lpstr>Route 53 Extension Timeline</vt:lpstr>
      <vt:lpstr>Route 53 Extension Advocacy</vt:lpstr>
      <vt:lpstr>Route 53 Extension Advocacy</vt:lpstr>
      <vt:lpstr>PowerPoint Presentation</vt:lpstr>
      <vt:lpstr>Mobilizing in your community</vt:lpstr>
      <vt:lpstr>Take Action</vt:lpstr>
      <vt:lpstr>Stay up to date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Multimodal Transportation in Chicagoland</dc:title>
  <dc:creator>Maggie Melin</dc:creator>
  <cp:lastModifiedBy>Maggie Melin</cp:lastModifiedBy>
  <cp:revision>9</cp:revision>
  <dcterms:created xsi:type="dcterms:W3CDTF">2020-03-06T20:42:39Z</dcterms:created>
  <dcterms:modified xsi:type="dcterms:W3CDTF">2020-03-06T22:38:40Z</dcterms:modified>
</cp:coreProperties>
</file>